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7" r:id="rId4"/>
    <p:sldId id="292" r:id="rId5"/>
    <p:sldId id="293" r:id="rId6"/>
    <p:sldId id="290" r:id="rId7"/>
    <p:sldId id="295" r:id="rId8"/>
    <p:sldId id="296" r:id="rId9"/>
    <p:sldId id="297" r:id="rId10"/>
    <p:sldId id="300" r:id="rId11"/>
    <p:sldId id="299" r:id="rId12"/>
    <p:sldId id="298" r:id="rId13"/>
    <p:sldId id="301" r:id="rId14"/>
    <p:sldId id="294" r:id="rId15"/>
    <p:sldId id="291" r:id="rId16"/>
    <p:sldId id="302" r:id="rId17"/>
    <p:sldId id="303" r:id="rId18"/>
    <p:sldId id="304" r:id="rId19"/>
    <p:sldId id="308" r:id="rId20"/>
    <p:sldId id="309" r:id="rId21"/>
    <p:sldId id="310" r:id="rId22"/>
    <p:sldId id="305" r:id="rId23"/>
    <p:sldId id="28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2A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06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30C47-5730-41EB-A68B-9B80FD78E72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43140D-6410-4C9A-AE03-ACB67BA45B13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US" b="1" smtClean="0"/>
            <a:t>1. XD Mục tiêu chương trình</a:t>
          </a:r>
          <a:endParaRPr lang="en-US"/>
        </a:p>
      </dgm:t>
    </dgm:pt>
    <dgm:pt modelId="{9D871637-AD22-44CE-B0CA-0E72A34BBA3C}" type="parTrans" cxnId="{28C92C09-4A1C-4F17-9253-D03287C0ABA3}">
      <dgm:prSet/>
      <dgm:spPr/>
      <dgm:t>
        <a:bodyPr/>
        <a:lstStyle/>
        <a:p>
          <a:endParaRPr lang="en-US"/>
        </a:p>
      </dgm:t>
    </dgm:pt>
    <dgm:pt modelId="{F10453AA-5527-43D9-B99A-8B7D70E1C954}" type="sibTrans" cxnId="{28C92C09-4A1C-4F17-9253-D03287C0ABA3}">
      <dgm:prSet/>
      <dgm:spPr/>
      <dgm:t>
        <a:bodyPr/>
        <a:lstStyle/>
        <a:p>
          <a:endParaRPr lang="en-US"/>
        </a:p>
      </dgm:t>
    </dgm:pt>
    <dgm:pt modelId="{8CD56CFC-E711-4B8B-9A09-14AD1FC34D91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US" b="1" smtClean="0"/>
            <a:t>2.XD Chuẩn đầu ra lần 1 </a:t>
          </a:r>
          <a:endParaRPr lang="en-US"/>
        </a:p>
      </dgm:t>
    </dgm:pt>
    <dgm:pt modelId="{28FA0E98-99C5-44AF-83F7-0E1BEEC862E8}" type="parTrans" cxnId="{B3593310-4DB0-4FDA-A6E9-C6A7614AB50F}">
      <dgm:prSet/>
      <dgm:spPr/>
      <dgm:t>
        <a:bodyPr/>
        <a:lstStyle/>
        <a:p>
          <a:endParaRPr lang="en-US"/>
        </a:p>
      </dgm:t>
    </dgm:pt>
    <dgm:pt modelId="{57F3FA0B-0BD6-4EDD-82E1-07CF793906F2}" type="sibTrans" cxnId="{B3593310-4DB0-4FDA-A6E9-C6A7614AB50F}">
      <dgm:prSet/>
      <dgm:spPr/>
      <dgm:t>
        <a:bodyPr/>
        <a:lstStyle/>
        <a:p>
          <a:endParaRPr lang="en-US"/>
        </a:p>
      </dgm:t>
    </dgm:pt>
    <dgm:pt modelId="{6B791C38-D7FE-45E7-8391-7B030316832B}">
      <dgm:prSet/>
      <dgm:spPr/>
      <dgm:t>
        <a:bodyPr/>
        <a:lstStyle/>
        <a:p>
          <a:pPr rtl="0"/>
          <a:r>
            <a:rPr lang="en-US" b="1" smtClean="0"/>
            <a:t>3.Thực hiện khảo sát</a:t>
          </a:r>
          <a:endParaRPr lang="en-US"/>
        </a:p>
      </dgm:t>
    </dgm:pt>
    <dgm:pt modelId="{C9E1E473-2291-4928-B903-D23C1B7EF33F}" type="parTrans" cxnId="{172A27FF-2F35-471A-84DB-CAAA9968B536}">
      <dgm:prSet/>
      <dgm:spPr/>
      <dgm:t>
        <a:bodyPr/>
        <a:lstStyle/>
        <a:p>
          <a:endParaRPr lang="en-US"/>
        </a:p>
      </dgm:t>
    </dgm:pt>
    <dgm:pt modelId="{99C68215-3F15-40F6-AAA8-78E8ED86EFD1}" type="sibTrans" cxnId="{172A27FF-2F35-471A-84DB-CAAA9968B536}">
      <dgm:prSet/>
      <dgm:spPr/>
      <dgm:t>
        <a:bodyPr/>
        <a:lstStyle/>
        <a:p>
          <a:endParaRPr lang="en-US"/>
        </a:p>
      </dgm:t>
    </dgm:pt>
    <dgm:pt modelId="{9C6865CE-C9E0-4CF1-A7A1-5089B6D40E9C}">
      <dgm:prSet/>
      <dgm:spPr/>
      <dgm:t>
        <a:bodyPr/>
        <a:lstStyle/>
        <a:p>
          <a:pPr rtl="0"/>
          <a:r>
            <a:rPr lang="en-US" b="1" smtClean="0"/>
            <a:t>4.Phân tích dữ liệu</a:t>
          </a:r>
          <a:endParaRPr lang="en-US"/>
        </a:p>
      </dgm:t>
    </dgm:pt>
    <dgm:pt modelId="{A7D2501C-A911-4FE0-9012-E3CC2C36167E}" type="parTrans" cxnId="{B800F5AD-3C81-4FEE-BFDF-5C16081115BE}">
      <dgm:prSet/>
      <dgm:spPr/>
      <dgm:t>
        <a:bodyPr/>
        <a:lstStyle/>
        <a:p>
          <a:endParaRPr lang="en-US"/>
        </a:p>
      </dgm:t>
    </dgm:pt>
    <dgm:pt modelId="{C505B19D-BD18-4766-8FFF-16921750FAD7}" type="sibTrans" cxnId="{B800F5AD-3C81-4FEE-BFDF-5C16081115BE}">
      <dgm:prSet/>
      <dgm:spPr/>
      <dgm:t>
        <a:bodyPr/>
        <a:lstStyle/>
        <a:p>
          <a:endParaRPr lang="en-US"/>
        </a:p>
      </dgm:t>
    </dgm:pt>
    <dgm:pt modelId="{58F7DF37-8479-41B1-AC08-EA159223C0A5}">
      <dgm:prSet/>
      <dgm:spPr/>
      <dgm:t>
        <a:bodyPr/>
        <a:lstStyle/>
        <a:p>
          <a:pPr rtl="0"/>
          <a:r>
            <a:rPr lang="en-US" b="1" smtClean="0"/>
            <a:t>5. XD Chuẩn đầu ra lần 2</a:t>
          </a:r>
          <a:endParaRPr lang="en-US"/>
        </a:p>
      </dgm:t>
    </dgm:pt>
    <dgm:pt modelId="{15219F1F-F023-4E60-8A23-824888CAE0E8}" type="parTrans" cxnId="{0183F9F1-7E2F-4B04-92F9-66F4BD276B84}">
      <dgm:prSet/>
      <dgm:spPr/>
      <dgm:t>
        <a:bodyPr/>
        <a:lstStyle/>
        <a:p>
          <a:endParaRPr lang="en-US"/>
        </a:p>
      </dgm:t>
    </dgm:pt>
    <dgm:pt modelId="{69295EC4-6FE6-4E3D-8FD6-7E6BE2DF65EB}" type="sibTrans" cxnId="{0183F9F1-7E2F-4B04-92F9-66F4BD276B84}">
      <dgm:prSet/>
      <dgm:spPr/>
      <dgm:t>
        <a:bodyPr/>
        <a:lstStyle/>
        <a:p>
          <a:endParaRPr lang="en-US"/>
        </a:p>
      </dgm:t>
    </dgm:pt>
    <dgm:pt modelId="{90A5F748-2C7E-45FD-8484-2AF33ED6A74B}">
      <dgm:prSet/>
      <dgm:spPr/>
      <dgm:t>
        <a:bodyPr/>
        <a:lstStyle/>
        <a:p>
          <a:pPr rtl="0"/>
          <a:r>
            <a:rPr lang="en-US" b="1" smtClean="0"/>
            <a:t>6.Thẩm định đánh giá chuẩn đầu ra cuối cùng</a:t>
          </a:r>
          <a:endParaRPr lang="en-US"/>
        </a:p>
      </dgm:t>
    </dgm:pt>
    <dgm:pt modelId="{0C3BD10B-C84D-4927-823A-2F9BD9B551EE}" type="parTrans" cxnId="{04AA5042-E483-4131-9ED0-2BA08DEF74FE}">
      <dgm:prSet/>
      <dgm:spPr/>
      <dgm:t>
        <a:bodyPr/>
        <a:lstStyle/>
        <a:p>
          <a:endParaRPr lang="en-US"/>
        </a:p>
      </dgm:t>
    </dgm:pt>
    <dgm:pt modelId="{614BE053-939A-4E85-80D2-6B4C5F688B8F}" type="sibTrans" cxnId="{04AA5042-E483-4131-9ED0-2BA08DEF74FE}">
      <dgm:prSet/>
      <dgm:spPr/>
      <dgm:t>
        <a:bodyPr/>
        <a:lstStyle/>
        <a:p>
          <a:endParaRPr lang="en-US"/>
        </a:p>
      </dgm:t>
    </dgm:pt>
    <dgm:pt modelId="{D5862E8F-C010-4BB2-9F0B-7D05E7793A58}" type="pres">
      <dgm:prSet presAssocID="{74530C47-5730-41EB-A68B-9B80FD78E72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EAA2BC-01FE-46B6-AC35-BFC93EE0C050}" type="pres">
      <dgm:prSet presAssocID="{74530C47-5730-41EB-A68B-9B80FD78E722}" presName="arrow" presStyleLbl="bgShp" presStyleIdx="0" presStyleCnt="1"/>
      <dgm:spPr/>
    </dgm:pt>
    <dgm:pt modelId="{A20F2CC8-D1E6-4B07-884B-231FA8B98031}" type="pres">
      <dgm:prSet presAssocID="{74530C47-5730-41EB-A68B-9B80FD78E722}" presName="linearProcess" presStyleCnt="0"/>
      <dgm:spPr/>
    </dgm:pt>
    <dgm:pt modelId="{AA8B2DB4-39D9-4F68-AAE7-06ACDE2FBCC9}" type="pres">
      <dgm:prSet presAssocID="{EF43140D-6410-4C9A-AE03-ACB67BA45B13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C1A25-FCB8-4682-923B-DD079D61C185}" type="pres">
      <dgm:prSet presAssocID="{F10453AA-5527-43D9-B99A-8B7D70E1C954}" presName="sibTrans" presStyleCnt="0"/>
      <dgm:spPr/>
    </dgm:pt>
    <dgm:pt modelId="{69F41FCC-1D55-4F31-9766-A64731148F4F}" type="pres">
      <dgm:prSet presAssocID="{8CD56CFC-E711-4B8B-9A09-14AD1FC34D91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6D2A5-4CC2-41BA-B870-1F4CD41DC803}" type="pres">
      <dgm:prSet presAssocID="{57F3FA0B-0BD6-4EDD-82E1-07CF793906F2}" presName="sibTrans" presStyleCnt="0"/>
      <dgm:spPr/>
    </dgm:pt>
    <dgm:pt modelId="{33B1C9C3-9572-4E18-BBAD-CF5461DFBC88}" type="pres">
      <dgm:prSet presAssocID="{6B791C38-D7FE-45E7-8391-7B030316832B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27807-CDE8-44ED-B11A-FDD65C00ED65}" type="pres">
      <dgm:prSet presAssocID="{99C68215-3F15-40F6-AAA8-78E8ED86EFD1}" presName="sibTrans" presStyleCnt="0"/>
      <dgm:spPr/>
    </dgm:pt>
    <dgm:pt modelId="{258668D4-63A1-4DA7-98B2-055AE5F1600F}" type="pres">
      <dgm:prSet presAssocID="{9C6865CE-C9E0-4CF1-A7A1-5089B6D40E9C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032E9-85D2-4743-BBAC-4DADEB1F20AC}" type="pres">
      <dgm:prSet presAssocID="{C505B19D-BD18-4766-8FFF-16921750FAD7}" presName="sibTrans" presStyleCnt="0"/>
      <dgm:spPr/>
    </dgm:pt>
    <dgm:pt modelId="{1C3425AC-67CA-4D3F-810A-8559D8655FEA}" type="pres">
      <dgm:prSet presAssocID="{58F7DF37-8479-41B1-AC08-EA159223C0A5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D314E-84F2-47D0-AD3F-004BB57A1526}" type="pres">
      <dgm:prSet presAssocID="{69295EC4-6FE6-4E3D-8FD6-7E6BE2DF65EB}" presName="sibTrans" presStyleCnt="0"/>
      <dgm:spPr/>
    </dgm:pt>
    <dgm:pt modelId="{6FE628F2-90BC-428D-AC68-EEAEE628ABB4}" type="pres">
      <dgm:prSet presAssocID="{90A5F748-2C7E-45FD-8484-2AF33ED6A74B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D92C4A-FAAA-4717-9B0C-09DBB0915618}" type="presOf" srcId="{9C6865CE-C9E0-4CF1-A7A1-5089B6D40E9C}" destId="{258668D4-63A1-4DA7-98B2-055AE5F1600F}" srcOrd="0" destOrd="0" presId="urn:microsoft.com/office/officeart/2005/8/layout/hProcess9"/>
    <dgm:cxn modelId="{172A27FF-2F35-471A-84DB-CAAA9968B536}" srcId="{74530C47-5730-41EB-A68B-9B80FD78E722}" destId="{6B791C38-D7FE-45E7-8391-7B030316832B}" srcOrd="2" destOrd="0" parTransId="{C9E1E473-2291-4928-B903-D23C1B7EF33F}" sibTransId="{99C68215-3F15-40F6-AAA8-78E8ED86EFD1}"/>
    <dgm:cxn modelId="{01646D5D-90F2-4E36-AE94-BCCD842A106E}" type="presOf" srcId="{EF43140D-6410-4C9A-AE03-ACB67BA45B13}" destId="{AA8B2DB4-39D9-4F68-AAE7-06ACDE2FBCC9}" srcOrd="0" destOrd="0" presId="urn:microsoft.com/office/officeart/2005/8/layout/hProcess9"/>
    <dgm:cxn modelId="{B026098C-87F8-4392-92D1-299DA8AB28FB}" type="presOf" srcId="{58F7DF37-8479-41B1-AC08-EA159223C0A5}" destId="{1C3425AC-67CA-4D3F-810A-8559D8655FEA}" srcOrd="0" destOrd="0" presId="urn:microsoft.com/office/officeart/2005/8/layout/hProcess9"/>
    <dgm:cxn modelId="{04AA5042-E483-4131-9ED0-2BA08DEF74FE}" srcId="{74530C47-5730-41EB-A68B-9B80FD78E722}" destId="{90A5F748-2C7E-45FD-8484-2AF33ED6A74B}" srcOrd="5" destOrd="0" parTransId="{0C3BD10B-C84D-4927-823A-2F9BD9B551EE}" sibTransId="{614BE053-939A-4E85-80D2-6B4C5F688B8F}"/>
    <dgm:cxn modelId="{92D4DCA5-0EA4-48F8-9A67-FC59D25F57D5}" type="presOf" srcId="{74530C47-5730-41EB-A68B-9B80FD78E722}" destId="{D5862E8F-C010-4BB2-9F0B-7D05E7793A58}" srcOrd="0" destOrd="0" presId="urn:microsoft.com/office/officeart/2005/8/layout/hProcess9"/>
    <dgm:cxn modelId="{B3593310-4DB0-4FDA-A6E9-C6A7614AB50F}" srcId="{74530C47-5730-41EB-A68B-9B80FD78E722}" destId="{8CD56CFC-E711-4B8B-9A09-14AD1FC34D91}" srcOrd="1" destOrd="0" parTransId="{28FA0E98-99C5-44AF-83F7-0E1BEEC862E8}" sibTransId="{57F3FA0B-0BD6-4EDD-82E1-07CF793906F2}"/>
    <dgm:cxn modelId="{28C92C09-4A1C-4F17-9253-D03287C0ABA3}" srcId="{74530C47-5730-41EB-A68B-9B80FD78E722}" destId="{EF43140D-6410-4C9A-AE03-ACB67BA45B13}" srcOrd="0" destOrd="0" parTransId="{9D871637-AD22-44CE-B0CA-0E72A34BBA3C}" sibTransId="{F10453AA-5527-43D9-B99A-8B7D70E1C954}"/>
    <dgm:cxn modelId="{3C95D305-CF57-45E9-B055-406A293372F5}" type="presOf" srcId="{90A5F748-2C7E-45FD-8484-2AF33ED6A74B}" destId="{6FE628F2-90BC-428D-AC68-EEAEE628ABB4}" srcOrd="0" destOrd="0" presId="urn:microsoft.com/office/officeart/2005/8/layout/hProcess9"/>
    <dgm:cxn modelId="{0183F9F1-7E2F-4B04-92F9-66F4BD276B84}" srcId="{74530C47-5730-41EB-A68B-9B80FD78E722}" destId="{58F7DF37-8479-41B1-AC08-EA159223C0A5}" srcOrd="4" destOrd="0" parTransId="{15219F1F-F023-4E60-8A23-824888CAE0E8}" sibTransId="{69295EC4-6FE6-4E3D-8FD6-7E6BE2DF65EB}"/>
    <dgm:cxn modelId="{EFABCE5F-EC18-4DF2-8317-56ACD788B8C8}" type="presOf" srcId="{6B791C38-D7FE-45E7-8391-7B030316832B}" destId="{33B1C9C3-9572-4E18-BBAD-CF5461DFBC88}" srcOrd="0" destOrd="0" presId="urn:microsoft.com/office/officeart/2005/8/layout/hProcess9"/>
    <dgm:cxn modelId="{B800F5AD-3C81-4FEE-BFDF-5C16081115BE}" srcId="{74530C47-5730-41EB-A68B-9B80FD78E722}" destId="{9C6865CE-C9E0-4CF1-A7A1-5089B6D40E9C}" srcOrd="3" destOrd="0" parTransId="{A7D2501C-A911-4FE0-9012-E3CC2C36167E}" sibTransId="{C505B19D-BD18-4766-8FFF-16921750FAD7}"/>
    <dgm:cxn modelId="{B671ED93-0897-43DE-BB7E-AFC7DEED0114}" type="presOf" srcId="{8CD56CFC-E711-4B8B-9A09-14AD1FC34D91}" destId="{69F41FCC-1D55-4F31-9766-A64731148F4F}" srcOrd="0" destOrd="0" presId="urn:microsoft.com/office/officeart/2005/8/layout/hProcess9"/>
    <dgm:cxn modelId="{318BCB46-F7F5-46D2-8381-B14AC5C79C12}" type="presParOf" srcId="{D5862E8F-C010-4BB2-9F0B-7D05E7793A58}" destId="{CCEAA2BC-01FE-46B6-AC35-BFC93EE0C050}" srcOrd="0" destOrd="0" presId="urn:microsoft.com/office/officeart/2005/8/layout/hProcess9"/>
    <dgm:cxn modelId="{8529CF08-B0CF-4DE8-9CE6-8010051B35D6}" type="presParOf" srcId="{D5862E8F-C010-4BB2-9F0B-7D05E7793A58}" destId="{A20F2CC8-D1E6-4B07-884B-231FA8B98031}" srcOrd="1" destOrd="0" presId="urn:microsoft.com/office/officeart/2005/8/layout/hProcess9"/>
    <dgm:cxn modelId="{8DDB170C-756C-412E-B80D-6EE43FB50FFC}" type="presParOf" srcId="{A20F2CC8-D1E6-4B07-884B-231FA8B98031}" destId="{AA8B2DB4-39D9-4F68-AAE7-06ACDE2FBCC9}" srcOrd="0" destOrd="0" presId="urn:microsoft.com/office/officeart/2005/8/layout/hProcess9"/>
    <dgm:cxn modelId="{A2BD4980-4D6F-40E7-B4CC-D4477B6808B6}" type="presParOf" srcId="{A20F2CC8-D1E6-4B07-884B-231FA8B98031}" destId="{642C1A25-FCB8-4682-923B-DD079D61C185}" srcOrd="1" destOrd="0" presId="urn:microsoft.com/office/officeart/2005/8/layout/hProcess9"/>
    <dgm:cxn modelId="{78BCEA91-72F8-4A6F-923C-53168352DEAD}" type="presParOf" srcId="{A20F2CC8-D1E6-4B07-884B-231FA8B98031}" destId="{69F41FCC-1D55-4F31-9766-A64731148F4F}" srcOrd="2" destOrd="0" presId="urn:microsoft.com/office/officeart/2005/8/layout/hProcess9"/>
    <dgm:cxn modelId="{0DC3F19B-E9AE-4D63-B57E-D17041C35812}" type="presParOf" srcId="{A20F2CC8-D1E6-4B07-884B-231FA8B98031}" destId="{B7C6D2A5-4CC2-41BA-B870-1F4CD41DC803}" srcOrd="3" destOrd="0" presId="urn:microsoft.com/office/officeart/2005/8/layout/hProcess9"/>
    <dgm:cxn modelId="{A6B73F37-3989-4E31-9EA7-A1FC349C44A9}" type="presParOf" srcId="{A20F2CC8-D1E6-4B07-884B-231FA8B98031}" destId="{33B1C9C3-9572-4E18-BBAD-CF5461DFBC88}" srcOrd="4" destOrd="0" presId="urn:microsoft.com/office/officeart/2005/8/layout/hProcess9"/>
    <dgm:cxn modelId="{92DCD5FF-01C6-4CA3-9D88-2A919E1AAF9B}" type="presParOf" srcId="{A20F2CC8-D1E6-4B07-884B-231FA8B98031}" destId="{8AE27807-CDE8-44ED-B11A-FDD65C00ED65}" srcOrd="5" destOrd="0" presId="urn:microsoft.com/office/officeart/2005/8/layout/hProcess9"/>
    <dgm:cxn modelId="{760E127B-BD05-4D9F-B714-48F8D3AAC01A}" type="presParOf" srcId="{A20F2CC8-D1E6-4B07-884B-231FA8B98031}" destId="{258668D4-63A1-4DA7-98B2-055AE5F1600F}" srcOrd="6" destOrd="0" presId="urn:microsoft.com/office/officeart/2005/8/layout/hProcess9"/>
    <dgm:cxn modelId="{E507FF29-82F1-4945-87F2-C4AB58664E1D}" type="presParOf" srcId="{A20F2CC8-D1E6-4B07-884B-231FA8B98031}" destId="{BE0032E9-85D2-4743-BBAC-4DADEB1F20AC}" srcOrd="7" destOrd="0" presId="urn:microsoft.com/office/officeart/2005/8/layout/hProcess9"/>
    <dgm:cxn modelId="{80C79D0A-27DE-4EDB-BD73-01844BCFD4A7}" type="presParOf" srcId="{A20F2CC8-D1E6-4B07-884B-231FA8B98031}" destId="{1C3425AC-67CA-4D3F-810A-8559D8655FEA}" srcOrd="8" destOrd="0" presId="urn:microsoft.com/office/officeart/2005/8/layout/hProcess9"/>
    <dgm:cxn modelId="{6E88D610-077B-40C8-8AE5-33ECB06599EA}" type="presParOf" srcId="{A20F2CC8-D1E6-4B07-884B-231FA8B98031}" destId="{B8BD314E-84F2-47D0-AD3F-004BB57A1526}" srcOrd="9" destOrd="0" presId="urn:microsoft.com/office/officeart/2005/8/layout/hProcess9"/>
    <dgm:cxn modelId="{69D5CDB8-22C1-4DB0-83D1-C4013EEF647E}" type="presParOf" srcId="{A20F2CC8-D1E6-4B07-884B-231FA8B98031}" destId="{6FE628F2-90BC-428D-AC68-EEAEE628ABB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AA2BC-01FE-46B6-AC35-BFC93EE0C050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B2DB4-39D9-4F68-AAE7-06ACDE2FBCC9}">
      <dsp:nvSpPr>
        <dsp:cNvPr id="0" name=""/>
        <dsp:cNvSpPr/>
      </dsp:nvSpPr>
      <dsp:spPr>
        <a:xfrm>
          <a:off x="2260" y="1357788"/>
          <a:ext cx="1316012" cy="1810385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1. XD Mục tiêu chương trình</a:t>
          </a:r>
          <a:endParaRPr lang="en-US" sz="1900" kern="1200"/>
        </a:p>
      </dsp:txBody>
      <dsp:txXfrm>
        <a:off x="66502" y="1422030"/>
        <a:ext cx="1187528" cy="1681901"/>
      </dsp:txXfrm>
    </dsp:sp>
    <dsp:sp modelId="{69F41FCC-1D55-4F31-9766-A64731148F4F}">
      <dsp:nvSpPr>
        <dsp:cNvPr id="0" name=""/>
        <dsp:cNvSpPr/>
      </dsp:nvSpPr>
      <dsp:spPr>
        <a:xfrm>
          <a:off x="1384073" y="1357788"/>
          <a:ext cx="1316012" cy="1810385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2.XD Chuẩn đầu ra lần 1 </a:t>
          </a:r>
          <a:endParaRPr lang="en-US" sz="1900" kern="1200"/>
        </a:p>
      </dsp:txBody>
      <dsp:txXfrm>
        <a:off x="1448315" y="1422030"/>
        <a:ext cx="1187528" cy="1681901"/>
      </dsp:txXfrm>
    </dsp:sp>
    <dsp:sp modelId="{33B1C9C3-9572-4E18-BBAD-CF5461DFBC88}">
      <dsp:nvSpPr>
        <dsp:cNvPr id="0" name=""/>
        <dsp:cNvSpPr/>
      </dsp:nvSpPr>
      <dsp:spPr>
        <a:xfrm>
          <a:off x="2765886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3.Thực hiện khảo sát</a:t>
          </a:r>
          <a:endParaRPr lang="en-US" sz="1900" kern="1200"/>
        </a:p>
      </dsp:txBody>
      <dsp:txXfrm>
        <a:off x="2830128" y="1422030"/>
        <a:ext cx="1187528" cy="1681901"/>
      </dsp:txXfrm>
    </dsp:sp>
    <dsp:sp modelId="{258668D4-63A1-4DA7-98B2-055AE5F1600F}">
      <dsp:nvSpPr>
        <dsp:cNvPr id="0" name=""/>
        <dsp:cNvSpPr/>
      </dsp:nvSpPr>
      <dsp:spPr>
        <a:xfrm>
          <a:off x="4147700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4.Phân tích dữ liệu</a:t>
          </a:r>
          <a:endParaRPr lang="en-US" sz="1900" kern="1200"/>
        </a:p>
      </dsp:txBody>
      <dsp:txXfrm>
        <a:off x="4211942" y="1422030"/>
        <a:ext cx="1187528" cy="1681901"/>
      </dsp:txXfrm>
    </dsp:sp>
    <dsp:sp modelId="{1C3425AC-67CA-4D3F-810A-8559D8655FEA}">
      <dsp:nvSpPr>
        <dsp:cNvPr id="0" name=""/>
        <dsp:cNvSpPr/>
      </dsp:nvSpPr>
      <dsp:spPr>
        <a:xfrm>
          <a:off x="5529513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5. XD Chuẩn đầu ra lần 2</a:t>
          </a:r>
          <a:endParaRPr lang="en-US" sz="1900" kern="1200"/>
        </a:p>
      </dsp:txBody>
      <dsp:txXfrm>
        <a:off x="5593755" y="1422030"/>
        <a:ext cx="1187528" cy="1681901"/>
      </dsp:txXfrm>
    </dsp:sp>
    <dsp:sp modelId="{6FE628F2-90BC-428D-AC68-EEAEE628ABB4}">
      <dsp:nvSpPr>
        <dsp:cNvPr id="0" name=""/>
        <dsp:cNvSpPr/>
      </dsp:nvSpPr>
      <dsp:spPr>
        <a:xfrm>
          <a:off x="6911326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6.Thẩm định đánh giá chuẩn đầu ra cuối cùng</a:t>
          </a:r>
          <a:endParaRPr lang="en-US" sz="1900" kern="1200"/>
        </a:p>
      </dsp:txBody>
      <dsp:txXfrm>
        <a:off x="6975568" y="1422030"/>
        <a:ext cx="1187528" cy="1681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6724B-7710-42C5-8159-6BCC3B150ACE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336A6-1CCA-4603-B61A-560FF3DA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99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BA1F3-A69F-47EA-BDE4-D66BCC92604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AD4CB-CD87-40BC-98D3-6A42330CC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4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D4CB-CD87-40BC-98D3-6A42330CC3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9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91877-56D6-45A5-BCA4-DF139A594FC6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7E904-4317-424A-989B-F3B64B7B2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75" descr="cdio_animated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EFFB-E8AA-466D-A987-D0EDD97E9960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CDIO - Intro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3B8D-75B6-4447-AC48-F809825A8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95226-D39F-4C1A-B946-B8B063E7D446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CDIO - Intro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0652-0CA8-4457-A633-8529AEC0B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9377-30F3-425E-B6DB-55D9833D0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75" descr="cdio_animated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FE7B-A77F-4E7A-8A2D-752BDB1ABA02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CDIO - Intro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DFF5-1E3E-4B92-89DD-587764ABA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75" descr="cdio_animated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81200" cy="990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31C1-9A58-4E8B-95C0-CD1F7EF25632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CDIO - Intro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1F2D-2FF2-4CDC-813D-6D30D9EFC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B0C1-637B-4B7A-9BD9-B8D0785F1300}" type="datetime1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CDIO - Intro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49E3-705D-4F65-ABA9-FC0D5AACA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788D4-E052-41D4-8CA3-05CF7C1E728E}" type="datetime1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CDIO - Intro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BDC1E-D5A9-447C-96AD-FBB688615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CF3F8-AEF4-4947-BE65-A4E1597FE7AE}" type="datetime1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CDIO - Intro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3764F-C3E7-48E0-B02B-CDFE2BDCC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CB23-F9F0-473B-8DC1-0369FF265A3E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CDIO - Intro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74695-A802-4327-AA8E-8AB5E9778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43213-0D05-427E-A22C-29E48ACC2F5D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CDIO - Intro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9764-DD7F-48F7-8123-8A526A48A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FA0662-5146-4B8E-9C81-0F1EF8CE4921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6AF611-5111-4DEE-AD0C-84DB47DC2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70C0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>
              <a:lumMod val="95000"/>
              <a:lumOff val="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>
              <a:lumMod val="95000"/>
              <a:lumOff val="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>
              <a:lumMod val="95000"/>
              <a:lumOff val="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>
              <a:lumMod val="95000"/>
              <a:lumOff val="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>
              <a:lumMod val="95000"/>
              <a:lumOff val="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Phieu%20khao%20sat_FIT_Draft_v4.0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chi_CDR_TC2.docx" TargetMode="External"/><Relationship Id="rId2" Type="http://schemas.openxmlformats.org/officeDocument/2006/relationships/hyperlink" Target="chi_CDR_TC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hi_CDR_TC4.docx" TargetMode="External"/><Relationship Id="rId4" Type="http://schemas.openxmlformats.org/officeDocument/2006/relationships/hyperlink" Target="chi_CDR_TC3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Giới thiệu chuẩn đầu ra dự kiến của </a:t>
            </a:r>
            <a:r>
              <a:rPr lang="en-US" smtClean="0"/>
              <a:t>Khoa theo </a:t>
            </a:r>
            <a:br>
              <a:rPr lang="en-US" smtClean="0"/>
            </a:br>
            <a:r>
              <a:rPr lang="en-US" smtClean="0"/>
              <a:t>CDIO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Người trình bày</a:t>
            </a:r>
          </a:p>
          <a:p>
            <a:r>
              <a:rPr lang="en-US" smtClean="0"/>
              <a:t>Dương Thị Kim Chi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smtClean="0"/>
              <a:t>Ví dụ CĐR của KTPM hiện nay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smtClean="0">
                <a:solidFill>
                  <a:srgbClr val="FF0000"/>
                </a:solidFill>
              </a:rPr>
              <a:t>I.</a:t>
            </a:r>
            <a:r>
              <a:rPr lang="vi-VN" sz="1500" b="1" smtClean="0">
                <a:solidFill>
                  <a:srgbClr val="FF0000"/>
                </a:solidFill>
              </a:rPr>
              <a:t>Kiến thức:</a:t>
            </a:r>
          </a:p>
          <a:p>
            <a:pPr marL="0" indent="0">
              <a:buNone/>
            </a:pPr>
            <a:r>
              <a:rPr lang="vi-VN" sz="1500" smtClean="0"/>
              <a:t>(a)</a:t>
            </a:r>
            <a:r>
              <a:rPr lang="en-US" sz="1500" smtClean="0"/>
              <a:t> </a:t>
            </a:r>
            <a:r>
              <a:rPr lang="vi-VN" sz="1500" smtClean="0"/>
              <a:t>Có khả năng </a:t>
            </a:r>
            <a:r>
              <a:rPr lang="vi-VN" sz="1500" b="1" u="sng" smtClean="0"/>
              <a:t>áp dụng </a:t>
            </a:r>
            <a:r>
              <a:rPr lang="vi-VN" sz="1500" smtClean="0"/>
              <a:t>toán rời rạc và mô hình hóa để phát triển các hệ thống.</a:t>
            </a:r>
          </a:p>
          <a:p>
            <a:pPr marL="0" indent="0">
              <a:buNone/>
            </a:pPr>
            <a:r>
              <a:rPr lang="vi-VN" sz="1500" smtClean="0"/>
              <a:t>(b)</a:t>
            </a:r>
            <a:r>
              <a:rPr lang="en-US" sz="1500" smtClean="0"/>
              <a:t> </a:t>
            </a:r>
            <a:r>
              <a:rPr lang="vi-VN" sz="1500" smtClean="0"/>
              <a:t>Có khả năng </a:t>
            </a:r>
            <a:r>
              <a:rPr lang="vi-VN" sz="1500" b="1" u="sng" smtClean="0"/>
              <a:t>nhận diện, phân tích và thiết kế hệ</a:t>
            </a:r>
            <a:r>
              <a:rPr lang="vi-VN" sz="1500" smtClean="0"/>
              <a:t> thống phần mềm. </a:t>
            </a:r>
          </a:p>
          <a:p>
            <a:pPr marL="0" indent="0">
              <a:buNone/>
            </a:pPr>
            <a:r>
              <a:rPr lang="vi-VN" sz="1500" smtClean="0"/>
              <a:t>(c)</a:t>
            </a:r>
            <a:r>
              <a:rPr lang="en-US" sz="1500" smtClean="0"/>
              <a:t> </a:t>
            </a:r>
            <a:r>
              <a:rPr lang="vi-VN" sz="1500" smtClean="0"/>
              <a:t>Có khả năng </a:t>
            </a:r>
            <a:r>
              <a:rPr lang="vi-VN" sz="1500" b="1" u="sng" smtClean="0"/>
              <a:t>thiết kế</a:t>
            </a:r>
            <a:r>
              <a:rPr lang="vi-VN" sz="1500" smtClean="0"/>
              <a:t> các giải pháp phù hợp cho một hay nhiều lĩnh vực ứng dụng với các ràng buộc về thời gian, chi phí, kiến thức và các hệ thống hiện có.</a:t>
            </a:r>
          </a:p>
          <a:p>
            <a:pPr marL="0" indent="0">
              <a:buNone/>
            </a:pPr>
            <a:r>
              <a:rPr lang="vi-VN" sz="1500" smtClean="0"/>
              <a:t>(d)</a:t>
            </a:r>
            <a:r>
              <a:rPr lang="en-US" sz="1500" smtClean="0"/>
              <a:t> </a:t>
            </a:r>
            <a:r>
              <a:rPr lang="vi-VN" sz="1500" b="1" u="sng" smtClean="0"/>
              <a:t>Chứng tỏ</a:t>
            </a:r>
            <a:r>
              <a:rPr lang="vi-VN" sz="1500" smtClean="0"/>
              <a:t> kiến thức chuyên sâu trong việc phát triển ứng dụng Game, ứng dụng trên tảng Web, di động, mã nguồn mở, phần mềm nhúng.</a:t>
            </a:r>
          </a:p>
          <a:p>
            <a:pPr marL="0" indent="0">
              <a:buNone/>
            </a:pPr>
            <a:r>
              <a:rPr lang="en-US" sz="1500" b="1" smtClean="0">
                <a:solidFill>
                  <a:srgbClr val="FF0000"/>
                </a:solidFill>
              </a:rPr>
              <a:t>II.</a:t>
            </a:r>
            <a:r>
              <a:rPr lang="vi-VN" sz="1500" b="1" smtClean="0">
                <a:solidFill>
                  <a:srgbClr val="FF0000"/>
                </a:solidFill>
              </a:rPr>
              <a:t>Kỹ năng:</a:t>
            </a:r>
          </a:p>
          <a:p>
            <a:pPr marL="0" indent="0">
              <a:buNone/>
            </a:pPr>
            <a:r>
              <a:rPr lang="vi-VN" sz="1500" smtClean="0"/>
              <a:t>(e)</a:t>
            </a:r>
            <a:r>
              <a:rPr lang="en-US" sz="1500" smtClean="0"/>
              <a:t> </a:t>
            </a:r>
            <a:r>
              <a:rPr lang="vi-VN" sz="1500" smtClean="0"/>
              <a:t>Có khả năng </a:t>
            </a:r>
            <a:r>
              <a:rPr lang="vi-VN" sz="1500" b="1" u="sng" smtClean="0"/>
              <a:t>ứng dụng</a:t>
            </a:r>
            <a:r>
              <a:rPr lang="vi-VN" sz="1500" smtClean="0"/>
              <a:t> các phương pháp, kỹ năng và các công cụ kỹ thuật hiện đại để phân tích, thiết kế, phát triển, cài đặt và lập báo cáo. </a:t>
            </a:r>
          </a:p>
          <a:p>
            <a:pPr marL="0" indent="0">
              <a:buNone/>
            </a:pPr>
            <a:r>
              <a:rPr lang="vi-VN" sz="1500" smtClean="0"/>
              <a:t>(f)</a:t>
            </a:r>
            <a:r>
              <a:rPr lang="en-US" sz="1500" smtClean="0"/>
              <a:t> </a:t>
            </a:r>
            <a:r>
              <a:rPr lang="vi-VN" sz="1500" smtClean="0"/>
              <a:t>Có khả năng </a:t>
            </a:r>
            <a:r>
              <a:rPr lang="vi-VN" sz="1500" b="1" smtClean="0"/>
              <a:t>kiểm tra, đánh giá, cài đặt và bảo trì</a:t>
            </a:r>
            <a:r>
              <a:rPr lang="vi-VN" sz="1500" smtClean="0"/>
              <a:t> các hệ thống phần mềm.</a:t>
            </a:r>
          </a:p>
          <a:p>
            <a:pPr marL="0" indent="0">
              <a:buNone/>
            </a:pPr>
            <a:r>
              <a:rPr lang="vi-VN" sz="1500" smtClean="0"/>
              <a:t>(g)</a:t>
            </a:r>
            <a:r>
              <a:rPr lang="en-US" sz="1500" smtClean="0"/>
              <a:t> </a:t>
            </a:r>
            <a:r>
              <a:rPr lang="vi-VN" sz="1500" smtClean="0"/>
              <a:t>Có khả năng </a:t>
            </a:r>
            <a:r>
              <a:rPr lang="vi-VN" sz="1500" b="1" u="sng" smtClean="0"/>
              <a:t>lập kế hoạch, tổ chức và tham gia </a:t>
            </a:r>
            <a:r>
              <a:rPr lang="vi-VN" sz="1500" smtClean="0"/>
              <a:t>vào các nhóm hay các dự án phát triển phần mềm trong nhiều lĩnh vực khác nhau.</a:t>
            </a:r>
          </a:p>
          <a:p>
            <a:pPr marL="0" indent="0">
              <a:buNone/>
            </a:pPr>
            <a:r>
              <a:rPr lang="vi-VN" sz="1500" smtClean="0"/>
              <a:t>(h)</a:t>
            </a:r>
            <a:r>
              <a:rPr lang="en-US" sz="1500" smtClean="0"/>
              <a:t> </a:t>
            </a:r>
            <a:r>
              <a:rPr lang="vi-VN" sz="1500" smtClean="0"/>
              <a:t>Có khả năng </a:t>
            </a:r>
            <a:r>
              <a:rPr lang="vi-VN" sz="1500" b="1" u="sng" smtClean="0"/>
              <a:t>làm việc nhóm</a:t>
            </a:r>
            <a:r>
              <a:rPr lang="vi-VN" sz="1500" smtClean="0"/>
              <a:t> hiệu quả trong các nhóm đa ngành để thực hiện mục tiêu chung.</a:t>
            </a:r>
          </a:p>
          <a:p>
            <a:pPr marL="0" indent="0">
              <a:buNone/>
            </a:pPr>
            <a:r>
              <a:rPr lang="vi-VN" sz="1500" smtClean="0"/>
              <a:t>(i)</a:t>
            </a:r>
            <a:r>
              <a:rPr lang="en-US" sz="1500" smtClean="0"/>
              <a:t> </a:t>
            </a:r>
            <a:r>
              <a:rPr lang="vi-VN" sz="1500" smtClean="0"/>
              <a:t> Có khả năng </a:t>
            </a:r>
            <a:r>
              <a:rPr lang="vi-VN" sz="1500" b="1" smtClean="0"/>
              <a:t>giao tiếp</a:t>
            </a:r>
            <a:r>
              <a:rPr lang="vi-VN" sz="1500" smtClean="0"/>
              <a:t> hiệu quả dưới dạng văn bản, thư điện tử, thuyết trình.</a:t>
            </a:r>
          </a:p>
          <a:p>
            <a:pPr marL="0" indent="0">
              <a:buNone/>
            </a:pPr>
            <a:r>
              <a:rPr lang="vi-VN" sz="1500" smtClean="0"/>
              <a:t>(j)</a:t>
            </a:r>
            <a:r>
              <a:rPr lang="en-US" sz="1500" smtClean="0"/>
              <a:t> </a:t>
            </a:r>
            <a:r>
              <a:rPr lang="vi-VN" sz="1500" smtClean="0"/>
              <a:t>Có khả năng </a:t>
            </a:r>
            <a:r>
              <a:rPr lang="vi-VN" sz="1500" b="1" u="sng" smtClean="0"/>
              <a:t>sử dụng</a:t>
            </a:r>
            <a:r>
              <a:rPr lang="vi-VN" sz="1500" smtClean="0"/>
              <a:t> tiếng Anh trong giao tiếp và làm việc trong lĩnh vực công nghệ thông tin. </a:t>
            </a:r>
          </a:p>
          <a:p>
            <a:pPr marL="0" indent="0">
              <a:buNone/>
            </a:pPr>
            <a:r>
              <a:rPr lang="en-US" sz="1500" smtClean="0">
                <a:solidFill>
                  <a:srgbClr val="FF0000"/>
                </a:solidFill>
              </a:rPr>
              <a:t>III.</a:t>
            </a:r>
            <a:r>
              <a:rPr lang="vi-VN" sz="1500" smtClean="0">
                <a:solidFill>
                  <a:srgbClr val="FF0000"/>
                </a:solidFill>
              </a:rPr>
              <a:t>Thái độ:</a:t>
            </a:r>
          </a:p>
          <a:p>
            <a:pPr marL="0" indent="0">
              <a:buNone/>
            </a:pPr>
            <a:r>
              <a:rPr lang="vi-VN" sz="1500" smtClean="0"/>
              <a:t>(k)</a:t>
            </a:r>
            <a:r>
              <a:rPr lang="en-US" sz="1500" smtClean="0"/>
              <a:t> </a:t>
            </a:r>
            <a:r>
              <a:rPr lang="vi-VN" sz="1500" b="1" u="sng" smtClean="0"/>
              <a:t>Có ý thức</a:t>
            </a:r>
            <a:r>
              <a:rPr lang="vi-VN" sz="1500" smtClean="0"/>
              <a:t> kỷ luật, trách nhiệm đạo đức nghề nghiệp.</a:t>
            </a:r>
          </a:p>
          <a:p>
            <a:pPr marL="0" indent="0">
              <a:buNone/>
            </a:pPr>
            <a:r>
              <a:rPr lang="vi-VN" sz="1500" smtClean="0"/>
              <a:t>(l)</a:t>
            </a:r>
            <a:r>
              <a:rPr lang="en-US" sz="1500" smtClean="0"/>
              <a:t> </a:t>
            </a:r>
            <a:r>
              <a:rPr lang="vi-VN" sz="1500" b="1" u="sng" smtClean="0"/>
              <a:t>Có nhận thức</a:t>
            </a:r>
            <a:r>
              <a:rPr lang="vi-VN" sz="1500" smtClean="0"/>
              <a:t> về sự cần thiết và khả năng học tập suốt đời.</a:t>
            </a:r>
          </a:p>
          <a:p>
            <a:pPr marL="0" indent="0">
              <a:buNone/>
            </a:pPr>
            <a:endParaRPr lang="en-US" sz="15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D5E-C186-425C-86E8-D873EB33AA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4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smtClean="0"/>
              <a:t>Minh họa về các loại chuẩn đầu ra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33" y="1219200"/>
            <a:ext cx="6826967" cy="492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9806" y="60960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smtClean="0"/>
              <a:t>(Nguồn: </a:t>
            </a:r>
            <a:r>
              <a:rPr lang="vi-VN" sz="1200" smtClean="0"/>
              <a:t>Đoàn </a:t>
            </a:r>
            <a:r>
              <a:rPr lang="vi-VN" sz="1200"/>
              <a:t>Thị Minh Trinh, Nguyễn Quốc Chính, Nguyễn Hữu Lộc, Phạm Công Bằng, Peter Grey, Hồ tấn Nhựt. </a:t>
            </a:r>
            <a:r>
              <a:rPr lang="vi-VN" sz="1200" i="1"/>
              <a:t>Thiết kế và phát triển chƣơng trình đào tạo đáp ứng chuẩn đầu ra</a:t>
            </a:r>
            <a:r>
              <a:rPr lang="vi-VN" sz="1200"/>
              <a:t>. NXB Đại học Quốc Gia TP Hồ Chí Minh, 2012 </a:t>
            </a:r>
            <a:r>
              <a:rPr lang="en-US" sz="120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D5E-C186-425C-86E8-D873EB33AAA0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86600" y="186944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</a:rPr>
              <a:t>1.</a:t>
            </a:r>
            <a:r>
              <a:rPr lang="vi-VN" b="1">
                <a:solidFill>
                  <a:srgbClr val="FF0000"/>
                </a:solidFill>
              </a:rPr>
              <a:t>Kiến </a:t>
            </a:r>
            <a:r>
              <a:rPr lang="vi-VN" b="1" smtClean="0">
                <a:solidFill>
                  <a:srgbClr val="FF0000"/>
                </a:solidFill>
              </a:rPr>
              <a:t>thức</a:t>
            </a:r>
            <a:endParaRPr lang="vi-VN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6760" y="2198132"/>
            <a:ext cx="12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</a:rPr>
              <a:t>2</a:t>
            </a:r>
            <a:r>
              <a:rPr lang="en-US" b="1" smtClean="0">
                <a:solidFill>
                  <a:srgbClr val="FF0000"/>
                </a:solidFill>
              </a:rPr>
              <a:t>.</a:t>
            </a:r>
            <a:r>
              <a:rPr lang="vi-VN" b="1">
                <a:solidFill>
                  <a:srgbClr val="FF0000"/>
                </a:solidFill>
              </a:rPr>
              <a:t>Kỹ </a:t>
            </a:r>
            <a:r>
              <a:rPr lang="vi-VN" b="1" smtClean="0">
                <a:solidFill>
                  <a:srgbClr val="FF0000"/>
                </a:solidFill>
              </a:rPr>
              <a:t>năng</a:t>
            </a:r>
            <a:endParaRPr lang="en-US" b="1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</a:rPr>
              <a:t>……</a:t>
            </a:r>
            <a:endParaRPr lang="vi-VN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4094480"/>
            <a:ext cx="1600200" cy="1981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4089400"/>
            <a:ext cx="1600200" cy="1981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7-Point Star 8"/>
          <p:cNvSpPr/>
          <p:nvPr/>
        </p:nvSpPr>
        <p:spPr>
          <a:xfrm>
            <a:off x="0" y="3505201"/>
            <a:ext cx="2666999" cy="2913964"/>
          </a:xfrm>
          <a:prstGeom prst="star7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3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Quy trình xây dựng chuẩn đầu ra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0617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</a:t>
            </a:r>
            <a:r>
              <a:rPr lang="en-US" smtClean="0"/>
              <a:t>.Thực hiện khảo sát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Khảo </a:t>
            </a:r>
            <a:r>
              <a:rPr lang="en-US"/>
              <a:t>sát các nhóm liên quan bao gồm</a:t>
            </a:r>
            <a:r>
              <a:rPr lang="en-US" smtClean="0"/>
              <a:t>:</a:t>
            </a:r>
          </a:p>
          <a:p>
            <a:r>
              <a:rPr lang="en-US" smtClean="0"/>
              <a:t>Các </a:t>
            </a:r>
            <a:r>
              <a:rPr lang="en-US"/>
              <a:t>giảng viên, </a:t>
            </a:r>
            <a:endParaRPr lang="en-US" smtClean="0"/>
          </a:p>
          <a:p>
            <a:r>
              <a:rPr lang="en-US" smtClean="0"/>
              <a:t>Doanh </a:t>
            </a:r>
            <a:r>
              <a:rPr lang="en-US"/>
              <a:t>nghiệp, </a:t>
            </a:r>
            <a:endParaRPr lang="en-US" smtClean="0"/>
          </a:p>
          <a:p>
            <a:r>
              <a:rPr lang="en-US" smtClean="0"/>
              <a:t>Cựu </a:t>
            </a:r>
            <a:r>
              <a:rPr lang="en-US"/>
              <a:t>sinh </a:t>
            </a:r>
            <a:r>
              <a:rPr lang="en-US" smtClean="0"/>
              <a:t>viên, và </a:t>
            </a:r>
            <a:r>
              <a:rPr lang="en-US"/>
              <a:t>sinh viên… </a:t>
            </a:r>
            <a:br>
              <a:rPr lang="en-US"/>
            </a:br>
            <a:r>
              <a:rPr lang="en-US" sz="2400" smtClean="0"/>
              <a:t>Cụ thể đối tượng khảo sát: </a:t>
            </a:r>
            <a:r>
              <a:rPr lang="vi-VN" sz="2400" smtClean="0"/>
              <a:t>giảng </a:t>
            </a:r>
            <a:r>
              <a:rPr lang="vi-VN" sz="2400"/>
              <a:t>viên, cán bộ phòng đào tạo, trưởng các bộ phận của đơn vị sử dụng sinh viên sau tốt nghiệp, cựu sinh viên tốt nghiệp trong vòng 5 năm, cựu sinh viên tốt nghiệp trên 15 năm, sinh viên năm thứ nhất, sinh viên năm </a:t>
            </a:r>
            <a:r>
              <a:rPr lang="vi-VN" sz="2400" smtClean="0"/>
              <a:t>cuối</a:t>
            </a:r>
            <a:r>
              <a:rPr lang="en-US" sz="2400" smtClean="0"/>
              <a:t>..</a:t>
            </a:r>
            <a:r>
              <a:rPr lang="vi-VN" sz="2400" smtClean="0"/>
              <a:t> </a:t>
            </a:r>
            <a:r>
              <a:rPr lang="vi-VN"/>
              <a:t/>
            </a:r>
            <a:br>
              <a:rPr lang="vi-VN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5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4.Phân tích dữ liệu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Công việc chính:</a:t>
            </a:r>
          </a:p>
          <a:p>
            <a:r>
              <a:rPr lang="en-US" smtClean="0"/>
              <a:t>T</a:t>
            </a:r>
            <a:r>
              <a:rPr lang="vi-VN" smtClean="0"/>
              <a:t>ập </a:t>
            </a:r>
            <a:r>
              <a:rPr lang="vi-VN"/>
              <a:t>hợp và xử lý số liệu thu được </a:t>
            </a:r>
            <a:endParaRPr lang="en-US" smtClean="0"/>
          </a:p>
          <a:p>
            <a:r>
              <a:rPr lang="vi-VN" smtClean="0"/>
              <a:t>Đối với các dữ </a:t>
            </a:r>
            <a:r>
              <a:rPr lang="vi-VN"/>
              <a:t>liệu định lượng: lập bảng biểu và xử lí kết quả; thực hiện các thống kê mô tả, tần suất và tính toán độ tin cậy của các câu trả lời và xử lý thông tin. 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6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</a:t>
            </a:r>
            <a:r>
              <a:rPr lang="en-US" smtClean="0"/>
              <a:t>.Phân </a:t>
            </a:r>
            <a:r>
              <a:rPr lang="en-US"/>
              <a:t>tích dữ </a:t>
            </a:r>
            <a:r>
              <a:rPr lang="en-US" smtClean="0"/>
              <a:t>liệu (tt)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r>
              <a:rPr lang="vi-VN"/>
              <a:t>Đối với các dữ liệu định tính: đọc tất cả các câu trả lời; sắp xếp thành những nhóm tương đồng; phân loại nhóm theo tiêu chí; xác định các câu trả lời điển hình hoặc mối liên hệ của các câu trả lời trong mỗi </a:t>
            </a:r>
            <a:r>
              <a:rPr lang="vi-VN" smtClean="0"/>
              <a:t>nhóm</a:t>
            </a:r>
            <a:r>
              <a:rPr lang="en-US" smtClean="0"/>
              <a:t>.</a:t>
            </a:r>
            <a:r>
              <a:rPr lang="vi-VN"/>
              <a:t/>
            </a:r>
            <a:br>
              <a:rPr lang="vi-VN"/>
            </a:b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5.Xây dựng chuẩn đầu ra lần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sym typeface="Wingdings" pitchFamily="2" charset="2"/>
              </a:rPr>
              <a:t>	H</a:t>
            </a:r>
            <a:r>
              <a:rPr lang="vi-VN"/>
              <a:t>oàn thiện dự thảo chuẩn đầu ra cho ngành đào tạo, gửi các giảng viên trong khoa góp ý. Trên cơ sở này xây dựng </a:t>
            </a:r>
            <a:r>
              <a:rPr lang="vi-VN" i="1">
                <a:solidFill>
                  <a:srgbClr val="FF0000"/>
                </a:solidFill>
              </a:rPr>
              <a:t>Dự thảo CĐR </a:t>
            </a:r>
            <a:r>
              <a:rPr lang="vi-VN"/>
              <a:t>lần</a:t>
            </a:r>
            <a:r>
              <a:rPr lang="en-US"/>
              <a:t> 2</a:t>
            </a:r>
            <a:r>
              <a:rPr lang="vi-VN"/>
              <a:t/>
            </a:r>
            <a:br>
              <a:rPr lang="vi-VN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9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6.Xây dựng chuẩn đầu ra cuối cùng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Đ</a:t>
            </a:r>
            <a:r>
              <a:rPr lang="vi-VN" smtClean="0"/>
              <a:t>ối </a:t>
            </a:r>
            <a:r>
              <a:rPr lang="vi-VN"/>
              <a:t>sánh chuẩn đầu ra với các tiêu chí kiểm </a:t>
            </a:r>
            <a:r>
              <a:rPr lang="vi-VN">
                <a:solidFill>
                  <a:srgbClr val="FF0000"/>
                </a:solidFill>
              </a:rPr>
              <a:t>định quốc tế </a:t>
            </a:r>
            <a:r>
              <a:rPr lang="vi-VN"/>
              <a:t>của ngành đào tạo và hoàn thiện chuẩn đầu ra dựa vào định vị nghề nghiệp của sản phẩm đào </a:t>
            </a:r>
            <a:r>
              <a:rPr lang="vi-VN" smtClean="0"/>
              <a:t>tạo; </a:t>
            </a:r>
            <a:endParaRPr lang="en-US" smtClean="0"/>
          </a:p>
          <a:p>
            <a:r>
              <a:rPr lang="en-US"/>
              <a:t>Đ</a:t>
            </a:r>
            <a:r>
              <a:rPr lang="vi-VN" smtClean="0"/>
              <a:t>ối </a:t>
            </a:r>
            <a:r>
              <a:rPr lang="vi-VN"/>
              <a:t>chiếu, rà soát các khối kiến thức, kỹ năng và phẩm chất đạo đức đã được trang bị theo dự thảo CĐR 2 có phù hợp với yêu cầu vị trí công việc của sản phẩm đào tạo của ngành học</a:t>
            </a:r>
            <a:r>
              <a:rPr lang="vi-VN" smtClean="0"/>
              <a:t>;</a:t>
            </a:r>
            <a:endParaRPr lang="en-US" smtClean="0"/>
          </a:p>
          <a:p>
            <a:r>
              <a:rPr lang="vi-VN"/>
              <a:t/>
            </a:r>
            <a:br>
              <a:rPr lang="vi-VN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6</a:t>
            </a:r>
            <a:r>
              <a:rPr lang="en-US" sz="4000" smtClean="0"/>
              <a:t>. Xây </a:t>
            </a:r>
            <a:r>
              <a:rPr lang="en-US" sz="4000"/>
              <a:t>dựng chuẩn đầu ra cuối cùng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</a:t>
            </a:r>
            <a:r>
              <a:rPr lang="vi-VN"/>
              <a:t>óm tắt chuẩn đầu ra theo hệ thống để xây dựng mục tiêu chương trình đào tạo tương ứng. Kết quả ta thu được </a:t>
            </a:r>
            <a:r>
              <a:rPr lang="vi-VN" i="1"/>
              <a:t>Dự thảo CĐR </a:t>
            </a:r>
            <a:r>
              <a:rPr lang="vi-VN"/>
              <a:t>cuối cùng.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8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2.Giới thiệu phiếu khảo sát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smtClean="0"/>
              <a:t>Bắt đầu CDIO nhóm hoạt động chính thức hoạt động 29/1/2014. Nhóm đã thống nhất xây dựng bản khảo sát V4</a:t>
            </a:r>
          </a:p>
          <a:p>
            <a:r>
              <a:rPr lang="en-US" smtClean="0">
                <a:hlinkClick r:id="rId2" action="ppaction://hlinkfile"/>
              </a:rPr>
              <a:t>Bảng khảo sát</a:t>
            </a:r>
            <a:endParaRPr lang="en-US" smtClean="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NỘI DUNG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Quy trình xây dựng chuẩn đầu ra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Giới thiệu phiếu khảo sát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Giới thiệu chuẩn đầu ra dự kiến của khoa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Thảo luận.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2A9797-4F55-4F61-A785-0E9C520FEDA6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3.Chuẩn đầu 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mtClean="0"/>
              <a:t>Dựa vào mục tiêu thiết kế chương trình đào tạo, nhóm CDIO đưa ra chuẩn đầu ra </a:t>
            </a:r>
            <a:r>
              <a:rPr lang="vi-VN" smtClean="0"/>
              <a:t>đ</a:t>
            </a:r>
            <a:r>
              <a:rPr lang="en-US"/>
              <a:t>ư</a:t>
            </a:r>
            <a:r>
              <a:rPr lang="vi-VN" smtClean="0"/>
              <a:t>ợc </a:t>
            </a:r>
            <a:r>
              <a:rPr lang="vi-VN"/>
              <a:t>xác định đến mức độ chi tiết cấp độ ba </a:t>
            </a:r>
            <a:r>
              <a:rPr lang="vi-VN" smtClean="0"/>
              <a:t>cấp </a:t>
            </a:r>
            <a:r>
              <a:rPr lang="vi-VN"/>
              <a:t>độ </a:t>
            </a:r>
            <a:r>
              <a:rPr lang="vi-VN" smtClean="0"/>
              <a:t>XXX</a:t>
            </a:r>
            <a:r>
              <a:rPr lang="en-US"/>
              <a:t> </a:t>
            </a:r>
            <a:r>
              <a:rPr lang="en-US" smtClean="0"/>
              <a:t>như sau:</a:t>
            </a:r>
          </a:p>
          <a:p>
            <a:r>
              <a:rPr lang="en-US" sz="2400" smtClean="0">
                <a:hlinkClick r:id="rId2" action="ppaction://hlinkfile"/>
              </a:rPr>
              <a:t>Phần 1. Kiến thức và lập luận ngành</a:t>
            </a:r>
            <a:endParaRPr lang="en-US" sz="2400" smtClean="0"/>
          </a:p>
          <a:p>
            <a:r>
              <a:rPr lang="en-US" sz="2400" smtClean="0">
                <a:hlinkClick r:id="rId3" action="ppaction://hlinkfile"/>
              </a:rPr>
              <a:t>Phần 2. Kỹ năng và phẩm chất cá nhân và nghề nghiệp</a:t>
            </a:r>
            <a:r>
              <a:rPr lang="en-US" sz="2400" smtClean="0"/>
              <a:t> </a:t>
            </a:r>
          </a:p>
          <a:p>
            <a:r>
              <a:rPr lang="en-US" sz="2400" smtClean="0">
                <a:hlinkClick r:id="rId4" action="ppaction://hlinkfile"/>
              </a:rPr>
              <a:t>Phần 3. Kỹ năng giao tiếp: làm việc nhóm và giao tiếp</a:t>
            </a:r>
            <a:endParaRPr lang="en-US" sz="2400" smtClean="0"/>
          </a:p>
          <a:p>
            <a:r>
              <a:rPr lang="vi-VN" sz="2400" smtClean="0">
                <a:hlinkClick r:id="rId5" action="ppaction://hlinkfile"/>
              </a:rPr>
              <a:t>Phần 4. Hình thành ý tưởng, thiết kế, thực hiện, và vận hành hệ thống công nghệ thông tin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4.Thảo luận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Tài liệu tham khảo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[1]. Nguyễn Hữu Lộc,</a:t>
            </a:r>
            <a:r>
              <a:rPr lang="vi-VN"/>
              <a:t> </a:t>
            </a:r>
            <a:r>
              <a:rPr lang="vi-VN" smtClean="0"/>
              <a:t>Quy trình xây dựng chuẩn đầu ra</a:t>
            </a:r>
            <a:r>
              <a:rPr lang="en-US" smtClean="0"/>
              <a:t> </a:t>
            </a:r>
            <a:r>
              <a:rPr lang="vi-VN" smtClean="0"/>
              <a:t>và ch</a:t>
            </a:r>
            <a:r>
              <a:rPr lang="en-US"/>
              <a:t>ư</a:t>
            </a:r>
            <a:r>
              <a:rPr lang="vi-VN" smtClean="0"/>
              <a:t>ơng trình đào tạo</a:t>
            </a:r>
            <a:r>
              <a:rPr lang="en-US" smtClean="0"/>
              <a:t>, </a:t>
            </a:r>
            <a:r>
              <a:rPr lang="en-US"/>
              <a:t>ĐH </a:t>
            </a:r>
            <a:r>
              <a:rPr lang="vi-VN"/>
              <a:t>Bách Khoa </a:t>
            </a:r>
            <a:r>
              <a:rPr lang="vi-VN" smtClean="0"/>
              <a:t>TP.HCM</a:t>
            </a:r>
            <a:r>
              <a:rPr lang="en-US" smtClean="0"/>
              <a:t>, 2013.</a:t>
            </a:r>
          </a:p>
          <a:p>
            <a:pPr marL="0" indent="0">
              <a:buNone/>
            </a:pPr>
            <a:r>
              <a:rPr lang="en-US" smtClean="0"/>
              <a:t>[2] </a:t>
            </a:r>
            <a:r>
              <a:rPr lang="vi-VN"/>
              <a:t>TS. Phạm Công </a:t>
            </a:r>
            <a:r>
              <a:rPr lang="vi-VN" smtClean="0"/>
              <a:t>Bằng</a:t>
            </a:r>
            <a:r>
              <a:rPr lang="en-US" smtClean="0"/>
              <a:t>, </a:t>
            </a:r>
            <a:r>
              <a:rPr lang="vi-VN" smtClean="0"/>
              <a:t>Kinh </a:t>
            </a:r>
            <a:r>
              <a:rPr lang="vi-VN"/>
              <a:t>nghiệm xây dựng chuẩn đầu ra </a:t>
            </a:r>
            <a:r>
              <a:rPr lang="vi-VN" smtClean="0"/>
              <a:t>theo</a:t>
            </a:r>
            <a:r>
              <a:rPr lang="en-US" smtClean="0"/>
              <a:t> </a:t>
            </a:r>
            <a:r>
              <a:rPr lang="vi-VN" smtClean="0"/>
              <a:t>CDIO </a:t>
            </a:r>
            <a:r>
              <a:rPr lang="vi-VN"/>
              <a:t>cho ngành Kỹ thuật chế </a:t>
            </a:r>
            <a:r>
              <a:rPr lang="vi-VN" smtClean="0"/>
              <a:t>tạo</a:t>
            </a:r>
            <a:r>
              <a:rPr lang="en-US" smtClean="0"/>
              <a:t>, ĐH </a:t>
            </a:r>
            <a:r>
              <a:rPr lang="vi-VN" smtClean="0"/>
              <a:t>Bách </a:t>
            </a:r>
            <a:r>
              <a:rPr lang="vi-VN"/>
              <a:t>Khoa </a:t>
            </a:r>
            <a:r>
              <a:rPr lang="vi-VN" smtClean="0"/>
              <a:t>TP.HCM</a:t>
            </a:r>
            <a:r>
              <a:rPr lang="en-US" smtClean="0"/>
              <a:t>, 2013.</a:t>
            </a:r>
            <a:r>
              <a:rPr lang="vi-VN"/>
              <a:t/>
            </a:r>
            <a:br>
              <a:rPr lang="vi-VN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sz="6000" smtClean="0"/>
              <a:t>XIN CẢM ƠN QUÍ THẦY CÔ!</a:t>
            </a:r>
            <a:br>
              <a:rPr lang="en-US" sz="6000" smtClean="0"/>
            </a:br>
            <a:endParaRPr lang="en-US" sz="6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1.Quy </a:t>
            </a:r>
            <a:r>
              <a:rPr lang="en-US" sz="4000"/>
              <a:t>trình xây dựng chuẩn đầu </a:t>
            </a:r>
            <a:r>
              <a:rPr lang="en-US" sz="4000" smtClean="0"/>
              <a:t>ra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760" y="1295400"/>
            <a:ext cx="8651240" cy="685800"/>
          </a:xfrm>
        </p:spPr>
        <p:txBody>
          <a:bodyPr/>
          <a:lstStyle/>
          <a:p>
            <a:r>
              <a:rPr lang="vi-VN" sz="2800"/>
              <a:t>Quá trình thiết kế </a:t>
            </a:r>
            <a:r>
              <a:rPr lang="vi-VN" sz="2800" smtClean="0"/>
              <a:t>ch</a:t>
            </a:r>
            <a:r>
              <a:rPr lang="en-US" sz="2800"/>
              <a:t>ư</a:t>
            </a:r>
            <a:r>
              <a:rPr lang="vi-VN" sz="2800" smtClean="0"/>
              <a:t>ơng </a:t>
            </a:r>
            <a:r>
              <a:rPr lang="vi-VN" sz="2800"/>
              <a:t>trình đào tạo tích hợp</a:t>
            </a:r>
            <a:r>
              <a:rPr lang="vi-VN"/>
              <a:t/>
            </a:r>
            <a:br>
              <a:rPr lang="vi-VN"/>
            </a:br>
            <a:r>
              <a:rPr lang="vi-VN"/>
              <a:t/>
            </a:r>
            <a:br>
              <a:rPr lang="vi-VN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25220" y="2362200"/>
            <a:ext cx="71151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228600" y="5257800"/>
            <a:ext cx="17526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Tham khảo  [1]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2895600"/>
            <a:ext cx="1219200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28520" y="3963670"/>
            <a:ext cx="1219200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8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Khái niệm chuẩn đầu 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KN: “</a:t>
            </a:r>
            <a:r>
              <a:rPr lang="en-US" i="1"/>
              <a:t>C</a:t>
            </a:r>
            <a:r>
              <a:rPr lang="vi-VN" i="1" smtClean="0"/>
              <a:t>huẩn </a:t>
            </a:r>
            <a:r>
              <a:rPr lang="vi-VN" i="1"/>
              <a:t>đầu ra có thể </a:t>
            </a:r>
            <a:r>
              <a:rPr lang="vi-VN" i="1" smtClean="0"/>
              <a:t>đ</a:t>
            </a:r>
            <a:r>
              <a:rPr lang="en-US" i="1" smtClean="0"/>
              <a:t>ư</a:t>
            </a:r>
            <a:r>
              <a:rPr lang="vi-VN" i="1" smtClean="0"/>
              <a:t>ợc </a:t>
            </a:r>
            <a:r>
              <a:rPr lang="vi-VN" i="1"/>
              <a:t>xem </a:t>
            </a:r>
            <a:r>
              <a:rPr lang="vi-VN" i="1" smtClean="0"/>
              <a:t>nh</a:t>
            </a:r>
            <a:r>
              <a:rPr lang="en-US" i="1"/>
              <a:t>ư</a:t>
            </a:r>
            <a:r>
              <a:rPr lang="vi-VN" i="1" smtClean="0"/>
              <a:t> </a:t>
            </a:r>
            <a:r>
              <a:rPr lang="vi-VN" i="1"/>
              <a:t>lời cam kết, lời khẳng định của nhà </a:t>
            </a:r>
            <a:r>
              <a:rPr lang="vi-VN" i="1" smtClean="0"/>
              <a:t>tr</a:t>
            </a:r>
            <a:r>
              <a:rPr lang="en-US" i="1"/>
              <a:t>ư</a:t>
            </a:r>
            <a:r>
              <a:rPr lang="vi-VN" i="1" smtClean="0"/>
              <a:t>ờng </a:t>
            </a:r>
            <a:r>
              <a:rPr lang="vi-VN" i="1"/>
              <a:t>đối với xã hội, với </a:t>
            </a:r>
            <a:r>
              <a:rPr lang="vi-VN" i="1" smtClean="0"/>
              <a:t>ng</a:t>
            </a:r>
            <a:r>
              <a:rPr lang="en-US" i="1"/>
              <a:t>ư</a:t>
            </a:r>
            <a:r>
              <a:rPr lang="vi-VN" i="1" smtClean="0"/>
              <a:t>ời </a:t>
            </a:r>
            <a:r>
              <a:rPr lang="vi-VN" i="1"/>
              <a:t>sử dụng lao động, với gia đình phụ huynh về những công việc cụ thể mà sinh viên sẽ làm </a:t>
            </a:r>
            <a:r>
              <a:rPr lang="vi-VN" i="1" smtClean="0"/>
              <a:t>đ</a:t>
            </a:r>
            <a:r>
              <a:rPr lang="en-US" i="1"/>
              <a:t>ư</a:t>
            </a:r>
            <a:r>
              <a:rPr lang="vi-VN" i="1" smtClean="0"/>
              <a:t>ợc</a:t>
            </a:r>
            <a:r>
              <a:rPr lang="vi-VN" i="1"/>
              <a:t>; về những kiến thức, kỹ năng, thái độ hành vi mà sinh viên sẽ đạt </a:t>
            </a:r>
            <a:r>
              <a:rPr lang="vi-VN" i="1" smtClean="0"/>
              <a:t>đ</a:t>
            </a:r>
            <a:r>
              <a:rPr lang="en-US" i="1"/>
              <a:t>ư</a:t>
            </a:r>
            <a:r>
              <a:rPr lang="vi-VN" i="1" smtClean="0"/>
              <a:t>ợc </a:t>
            </a:r>
            <a:r>
              <a:rPr lang="vi-VN" i="1"/>
              <a:t>sau khi </a:t>
            </a:r>
            <a:r>
              <a:rPr lang="vi-VN" i="1" smtClean="0"/>
              <a:t>đ</a:t>
            </a:r>
            <a:r>
              <a:rPr lang="en-US" i="1"/>
              <a:t>ư</a:t>
            </a:r>
            <a:r>
              <a:rPr lang="vi-VN" i="1" smtClean="0"/>
              <a:t>ợc </a:t>
            </a:r>
            <a:r>
              <a:rPr lang="vi-VN" i="1"/>
              <a:t>đào tạo tại nhà </a:t>
            </a:r>
            <a:r>
              <a:rPr lang="vi-VN" i="1" smtClean="0"/>
              <a:t>tr</a:t>
            </a:r>
            <a:r>
              <a:rPr lang="en-US" i="1"/>
              <a:t>ư</a:t>
            </a:r>
            <a:r>
              <a:rPr lang="vi-VN" i="1" smtClean="0"/>
              <a:t>ờng</a:t>
            </a:r>
            <a:r>
              <a:rPr lang="en-US" i="1"/>
              <a:t> </a:t>
            </a:r>
            <a:r>
              <a:rPr lang="en-US" i="1" smtClean="0"/>
              <a:t>“</a:t>
            </a:r>
            <a:r>
              <a:rPr lang="en-US" smtClean="0"/>
              <a:t>[2]</a:t>
            </a:r>
            <a:r>
              <a:rPr lang="vi-VN"/>
              <a:t/>
            </a:r>
            <a:br>
              <a:rPr lang="vi-VN"/>
            </a:br>
            <a:endParaRPr lang="en-US" smtClean="0"/>
          </a:p>
          <a:p>
            <a:pPr marL="0" indent="0">
              <a:buNone/>
            </a:pPr>
            <a:r>
              <a:rPr lang="vi-VN"/>
              <a:t/>
            </a:r>
            <a:br>
              <a:rPr lang="vi-VN"/>
            </a:br>
            <a:endParaRPr lang="en-US" b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Đặc điểm Chuẩn đầu 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Là</a:t>
            </a:r>
            <a:r>
              <a:rPr lang="en-US" smtClean="0"/>
              <a:t> những</a:t>
            </a:r>
            <a:r>
              <a:rPr lang="vi-VN" smtClean="0"/>
              <a:t> </a:t>
            </a:r>
            <a:r>
              <a:rPr lang="vi-VN"/>
              <a:t>tuyên bố về những mong đợi ng</a:t>
            </a:r>
            <a:r>
              <a:rPr lang="en-US"/>
              <a:t>ư</a:t>
            </a:r>
            <a:r>
              <a:rPr lang="vi-VN"/>
              <a:t>ời học biết, hiểu và thể hiện mình sau khi kết thúc khóa học.</a:t>
            </a:r>
            <a:endParaRPr lang="en-US"/>
          </a:p>
          <a:p>
            <a:r>
              <a:rPr lang="vi-VN"/>
              <a:t> Chuẩn đầu ra cần mô tả đơn giản và rõ </a:t>
            </a:r>
            <a:r>
              <a:rPr lang="vi-VN" smtClean="0"/>
              <a:t>ràng</a:t>
            </a:r>
            <a:r>
              <a:rPr lang="en-US" smtClean="0"/>
              <a:t>.</a:t>
            </a:r>
            <a:endParaRPr lang="en-US"/>
          </a:p>
          <a:p>
            <a:r>
              <a:rPr lang="vi-VN"/>
              <a:t> Chuẩn </a:t>
            </a:r>
            <a:r>
              <a:rPr lang="vi-VN" smtClean="0"/>
              <a:t>đầ</a:t>
            </a:r>
            <a:r>
              <a:rPr lang="en-US" smtClean="0"/>
              <a:t>.</a:t>
            </a:r>
            <a:r>
              <a:rPr lang="vi-VN" smtClean="0"/>
              <a:t>u </a:t>
            </a:r>
            <a:r>
              <a:rPr lang="vi-VN"/>
              <a:t>có thể đánh giá đ</a:t>
            </a:r>
            <a:r>
              <a:rPr lang="en-US"/>
              <a:t>ư</a:t>
            </a:r>
            <a:r>
              <a:rPr lang="vi-VN"/>
              <a:t>ợc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Các loại chuẩn đầu 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Có hai loại chuẩn đầu ra</a:t>
            </a:r>
          </a:p>
          <a:p>
            <a:r>
              <a:rPr lang="vi-VN"/>
              <a:t>Chuẩn đầu ra cấp </a:t>
            </a:r>
            <a:r>
              <a:rPr lang="vi-VN" smtClean="0"/>
              <a:t>ch</a:t>
            </a:r>
            <a:r>
              <a:rPr lang="en-US"/>
              <a:t>ư</a:t>
            </a:r>
            <a:r>
              <a:rPr lang="vi-VN" smtClean="0"/>
              <a:t>ơng trình</a:t>
            </a:r>
            <a:endParaRPr lang="en-US" smtClean="0"/>
          </a:p>
          <a:p>
            <a:r>
              <a:rPr lang="vi-VN"/>
              <a:t>Chuẩn đầu ra môn học</a:t>
            </a:r>
            <a:br>
              <a:rPr lang="vi-VN"/>
            </a:br>
            <a:r>
              <a:rPr lang="vi-VN"/>
              <a:t/>
            </a:r>
            <a:br>
              <a:rPr lang="vi-VN"/>
            </a:br>
            <a:r>
              <a:rPr lang="vi-VN"/>
              <a:t/>
            </a:r>
            <a:br>
              <a:rPr lang="vi-VN"/>
            </a:br>
            <a:r>
              <a:rPr lang="vi-VN"/>
              <a:t/>
            </a:r>
            <a:br>
              <a:rPr lang="vi-VN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Chuẩn đầu ra cấp ch</a:t>
            </a:r>
            <a:r>
              <a:rPr lang="en-US"/>
              <a:t>ư</a:t>
            </a:r>
            <a:r>
              <a:rPr lang="vi-VN"/>
              <a:t>ơng </a:t>
            </a:r>
            <a:r>
              <a:rPr lang="vi-VN" smtClean="0"/>
              <a:t>trình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smtClean="0"/>
              <a:t>húng ta cần mô</a:t>
            </a:r>
            <a:r>
              <a:rPr lang="vi-VN" smtClean="0"/>
              <a:t> </a:t>
            </a:r>
            <a:r>
              <a:rPr lang="vi-VN"/>
              <a:t>tả </a:t>
            </a:r>
            <a:r>
              <a:rPr lang="vi-VN" smtClean="0"/>
              <a:t>ch</a:t>
            </a:r>
            <a:r>
              <a:rPr lang="en-US"/>
              <a:t>ư</a:t>
            </a:r>
            <a:r>
              <a:rPr lang="vi-VN" smtClean="0"/>
              <a:t>ơng </a:t>
            </a:r>
            <a:r>
              <a:rPr lang="vi-VN"/>
              <a:t>trình phù hợp với sứ mạng của nhà </a:t>
            </a:r>
            <a:r>
              <a:rPr lang="vi-VN" smtClean="0"/>
              <a:t>tr</a:t>
            </a:r>
            <a:r>
              <a:rPr lang="en-US"/>
              <a:t>ư</a:t>
            </a:r>
            <a:r>
              <a:rPr lang="vi-VN" smtClean="0"/>
              <a:t>ờng </a:t>
            </a:r>
            <a:r>
              <a:rPr lang="vi-VN"/>
              <a:t>đề </a:t>
            </a:r>
            <a:r>
              <a:rPr lang="vi-VN" smtClean="0"/>
              <a:t>ra</a:t>
            </a:r>
            <a:r>
              <a:rPr lang="en-US" smtClean="0"/>
              <a:t>, </a:t>
            </a:r>
            <a:r>
              <a:rPr lang="vi-VN" smtClean="0"/>
              <a:t> </a:t>
            </a:r>
            <a:r>
              <a:rPr lang="vi-VN"/>
              <a:t>bao gồm: </a:t>
            </a:r>
            <a:r>
              <a:rPr lang="vi-VN">
                <a:solidFill>
                  <a:srgbClr val="FF0000"/>
                </a:solidFill>
              </a:rPr>
              <a:t>Mục tiêu và Chuẩn đầu ra của </a:t>
            </a:r>
            <a:r>
              <a:rPr lang="vi-VN" smtClean="0">
                <a:solidFill>
                  <a:srgbClr val="FF0000"/>
                </a:solidFill>
              </a:rPr>
              <a:t>ch</a:t>
            </a:r>
            <a:r>
              <a:rPr lang="en-US">
                <a:solidFill>
                  <a:srgbClr val="FF0000"/>
                </a:solidFill>
              </a:rPr>
              <a:t>ư</a:t>
            </a:r>
            <a:r>
              <a:rPr lang="vi-VN" smtClean="0">
                <a:solidFill>
                  <a:srgbClr val="FF0000"/>
                </a:solidFill>
              </a:rPr>
              <a:t>ơng </a:t>
            </a:r>
            <a:r>
              <a:rPr lang="vi-VN">
                <a:solidFill>
                  <a:srgbClr val="FF0000"/>
                </a:solidFill>
              </a:rPr>
              <a:t>trình</a:t>
            </a:r>
            <a:r>
              <a:rPr lang="vi-VN"/>
              <a:t>. Cần xây dựng chuẩn đầu ra theo các tiêu chí</a:t>
            </a:r>
            <a:r>
              <a:rPr lang="vi-VN" smtClean="0"/>
              <a:t>:</a:t>
            </a:r>
            <a:endParaRPr lang="en-US"/>
          </a:p>
          <a:p>
            <a:pPr lvl="1"/>
            <a:r>
              <a:rPr lang="vi-VN" smtClean="0"/>
              <a:t> </a:t>
            </a:r>
            <a:r>
              <a:rPr lang="vi-VN"/>
              <a:t>Kiến thức và sự hiểu biết</a:t>
            </a:r>
            <a:r>
              <a:rPr lang="vi-VN" smtClean="0"/>
              <a:t>.</a:t>
            </a:r>
            <a:endParaRPr lang="en-US"/>
          </a:p>
          <a:p>
            <a:pPr lvl="1"/>
            <a:r>
              <a:rPr lang="vi-VN" smtClean="0"/>
              <a:t> </a:t>
            </a:r>
            <a:r>
              <a:rPr lang="vi-VN"/>
              <a:t>Kỹ năng </a:t>
            </a:r>
            <a:r>
              <a:rPr lang="vi-VN" smtClean="0"/>
              <a:t>t</a:t>
            </a:r>
            <a:r>
              <a:rPr lang="en-US"/>
              <a:t>ư</a:t>
            </a:r>
            <a:r>
              <a:rPr lang="vi-VN" smtClean="0"/>
              <a:t> duy</a:t>
            </a:r>
            <a:endParaRPr lang="en-US" smtClean="0"/>
          </a:p>
          <a:p>
            <a:pPr lvl="1"/>
            <a:r>
              <a:rPr lang="vi-VN" smtClean="0"/>
              <a:t> </a:t>
            </a:r>
            <a:r>
              <a:rPr lang="vi-VN"/>
              <a:t>Kỹ năng thực </a:t>
            </a:r>
            <a:r>
              <a:rPr lang="vi-VN" smtClean="0"/>
              <a:t>hành</a:t>
            </a:r>
            <a:endParaRPr lang="en-US" smtClean="0"/>
          </a:p>
          <a:p>
            <a:pPr lvl="1"/>
            <a:r>
              <a:rPr lang="vi-VN" smtClean="0"/>
              <a:t>Một </a:t>
            </a:r>
            <a:r>
              <a:rPr lang="vi-VN"/>
              <a:t>số kỹ năng đặc </a:t>
            </a:r>
            <a:r>
              <a:rPr lang="vi-VN" smtClean="0"/>
              <a:t>tr</a:t>
            </a:r>
            <a:r>
              <a:rPr lang="en-US"/>
              <a:t>ư</a:t>
            </a:r>
            <a:r>
              <a:rPr lang="vi-VN" smtClean="0"/>
              <a:t>ng </a:t>
            </a:r>
            <a:r>
              <a:rPr lang="vi-VN"/>
              <a:t>riêng.</a:t>
            </a:r>
            <a:br>
              <a:rPr lang="vi-VN"/>
            </a:br>
            <a:r>
              <a:rPr lang="vi-VN"/>
              <a:t/>
            </a:r>
            <a:br>
              <a:rPr lang="vi-VN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4000"/>
              <a:t>Chuẩn đầu ra cấp ch</a:t>
            </a:r>
            <a:r>
              <a:rPr lang="en-US" sz="4000"/>
              <a:t>ư</a:t>
            </a:r>
            <a:r>
              <a:rPr lang="vi-VN" sz="4000"/>
              <a:t>ơng </a:t>
            </a:r>
            <a:r>
              <a:rPr lang="vi-VN" sz="4000" smtClean="0"/>
              <a:t>trình</a:t>
            </a:r>
            <a:r>
              <a:rPr lang="en-US" sz="4000" smtClean="0"/>
              <a:t> (tt)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Đặc điểm</a:t>
            </a:r>
          </a:p>
          <a:p>
            <a:pPr lvl="1"/>
            <a:r>
              <a:rPr lang="en-US" smtClean="0"/>
              <a:t>Khi t</a:t>
            </a:r>
            <a:r>
              <a:rPr lang="vi-VN" smtClean="0"/>
              <a:t>hiết </a:t>
            </a:r>
            <a:r>
              <a:rPr lang="vi-VN"/>
              <a:t>kế chuẩn đầu ra của </a:t>
            </a:r>
            <a:r>
              <a:rPr lang="vi-VN" smtClean="0"/>
              <a:t>ch</a:t>
            </a:r>
            <a:r>
              <a:rPr lang="en-US"/>
              <a:t>ư</a:t>
            </a:r>
            <a:r>
              <a:rPr lang="vi-VN" smtClean="0"/>
              <a:t>ơng </a:t>
            </a:r>
            <a:r>
              <a:rPr lang="vi-VN"/>
              <a:t>trình, cần đảm bảo chuẩn đầu ra này có thể đạt </a:t>
            </a:r>
            <a:r>
              <a:rPr lang="vi-VN" smtClean="0"/>
              <a:t>đ</a:t>
            </a:r>
            <a:r>
              <a:rPr lang="en-US"/>
              <a:t>ư</a:t>
            </a:r>
            <a:r>
              <a:rPr lang="vi-VN" smtClean="0"/>
              <a:t>ợc </a:t>
            </a:r>
            <a:r>
              <a:rPr lang="vi-VN"/>
              <a:t>thông qua </a:t>
            </a:r>
            <a:r>
              <a:rPr lang="vi-VN">
                <a:solidFill>
                  <a:srgbClr val="FF0000"/>
                </a:solidFill>
              </a:rPr>
              <a:t>chuẩn đầu ra của từng môn </a:t>
            </a:r>
            <a:r>
              <a:rPr lang="vi-VN" smtClean="0">
                <a:solidFill>
                  <a:srgbClr val="FF0000"/>
                </a:solidFill>
              </a:rPr>
              <a:t>học</a:t>
            </a:r>
            <a:r>
              <a:rPr lang="en-US" smtClean="0">
                <a:solidFill>
                  <a:srgbClr val="FF0000"/>
                </a:solidFill>
              </a:rPr>
              <a:t>.</a:t>
            </a:r>
            <a:r>
              <a:rPr lang="vi-VN"/>
              <a:t/>
            </a:r>
            <a:br>
              <a:rPr lang="vi-VN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Chuẩn đầu ra cho từng môn học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Môn học có cấu trúc tốt thì phải thể hiện rõ </a:t>
            </a:r>
            <a:r>
              <a:rPr lang="vi-VN">
                <a:solidFill>
                  <a:srgbClr val="FF0000"/>
                </a:solidFill>
              </a:rPr>
              <a:t>ràng chuẩn đầu ra </a:t>
            </a:r>
            <a:r>
              <a:rPr lang="vi-VN"/>
              <a:t>và </a:t>
            </a:r>
            <a:r>
              <a:rPr lang="vi-VN">
                <a:solidFill>
                  <a:srgbClr val="FF0000"/>
                </a:solidFill>
              </a:rPr>
              <a:t>các bài tập đánh giá trong môn học </a:t>
            </a:r>
            <a:r>
              <a:rPr lang="vi-VN" smtClean="0">
                <a:solidFill>
                  <a:srgbClr val="FF0000"/>
                </a:solidFill>
              </a:rPr>
              <a:t>đó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vi-VN" smtClean="0"/>
              <a:t> </a:t>
            </a:r>
            <a:r>
              <a:rPr lang="vi-VN"/>
              <a:t>Mối quan hệ giữa chuẩn đầu ra với </a:t>
            </a:r>
            <a:r>
              <a:rPr lang="vi-VN" smtClean="0"/>
              <a:t>ph</a:t>
            </a:r>
            <a:r>
              <a:rPr lang="en-US"/>
              <a:t>ư</a:t>
            </a:r>
            <a:r>
              <a:rPr lang="vi-VN" smtClean="0"/>
              <a:t>ơng </a:t>
            </a:r>
            <a:r>
              <a:rPr lang="vi-VN"/>
              <a:t>pháp dạy và học, </a:t>
            </a:r>
            <a:r>
              <a:rPr lang="vi-VN" smtClean="0"/>
              <a:t>ph</a:t>
            </a:r>
            <a:r>
              <a:rPr lang="en-US"/>
              <a:t>ư</a:t>
            </a:r>
            <a:r>
              <a:rPr lang="vi-VN" smtClean="0"/>
              <a:t>ơng </a:t>
            </a:r>
            <a:r>
              <a:rPr lang="vi-VN"/>
              <a:t>pháp đánh giá làm cho quá trình này trở nên minh bạch, rõ ràng đối với </a:t>
            </a:r>
            <a:r>
              <a:rPr lang="vi-VN" smtClean="0"/>
              <a:t>SV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688FD-5C6E-4BB3-AA2C-9AC683657C55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9377-30F3-425E-B6DB-55D9833D093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793</TotalTime>
  <Words>1431</Words>
  <Application>Microsoft Office PowerPoint</Application>
  <PresentationFormat>On-screen Show (4:3)</PresentationFormat>
  <Paragraphs>137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Giới thiệu chuẩn đầu ra dự kiến của Khoa theo  CDIO</vt:lpstr>
      <vt:lpstr>NỘI DUNG</vt:lpstr>
      <vt:lpstr>1.Quy trình xây dựng chuẩn đầu ra</vt:lpstr>
      <vt:lpstr>Khái niệm chuẩn đầu ra</vt:lpstr>
      <vt:lpstr>Đặc điểm Chuẩn đầu ra</vt:lpstr>
      <vt:lpstr>Các loại chuẩn đầu ra</vt:lpstr>
      <vt:lpstr>Chuẩn đầu ra cấp chương trình</vt:lpstr>
      <vt:lpstr>Chuẩn đầu ra cấp chương trình (tt)</vt:lpstr>
      <vt:lpstr>Chuẩn đầu ra cho từng môn học</vt:lpstr>
      <vt:lpstr>Ví dụ CĐR của KTPM hiện nay</vt:lpstr>
      <vt:lpstr>Minh họa về các loại chuẩn đầu ra</vt:lpstr>
      <vt:lpstr>Quy trình xây dựng chuẩn đầu ra</vt:lpstr>
      <vt:lpstr>3.Thực hiện khảo sát</vt:lpstr>
      <vt:lpstr>4.Phân tích dữ liệu</vt:lpstr>
      <vt:lpstr>4.Phân tích dữ liệu (tt)</vt:lpstr>
      <vt:lpstr>5.Xây dựng chuẩn đầu ra lần 2</vt:lpstr>
      <vt:lpstr>6.Xây dựng chuẩn đầu ra cuối cùng</vt:lpstr>
      <vt:lpstr>6. Xây dựng chuẩn đầu ra cuối cùng</vt:lpstr>
      <vt:lpstr>2.Giới thiệu phiếu khảo sát</vt:lpstr>
      <vt:lpstr>3.Chuẩn đầu ra</vt:lpstr>
      <vt:lpstr>4.Thảo luận</vt:lpstr>
      <vt:lpstr>Tài liệu tham khảo</vt:lpstr>
      <vt:lpstr>XIN CẢM ƠN QUÍ THẦY CÔ!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DUC</dc:creator>
  <cp:lastModifiedBy>Win7</cp:lastModifiedBy>
  <cp:revision>70</cp:revision>
  <cp:lastPrinted>2015-04-16T17:46:55Z</cp:lastPrinted>
  <dcterms:created xsi:type="dcterms:W3CDTF">2015-04-16T02:11:25Z</dcterms:created>
  <dcterms:modified xsi:type="dcterms:W3CDTF">2015-04-16T17:47:51Z</dcterms:modified>
</cp:coreProperties>
</file>