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sldIdLst>
    <p:sldId id="256" r:id="rId2"/>
    <p:sldId id="257" r:id="rId3"/>
    <p:sldId id="259" r:id="rId4"/>
    <p:sldId id="260" r:id="rId5"/>
    <p:sldId id="261" r:id="rId6"/>
    <p:sldId id="263" r:id="rId7"/>
    <p:sldId id="266" r:id="rId8"/>
    <p:sldId id="262" r:id="rId9"/>
    <p:sldId id="272" r:id="rId10"/>
    <p:sldId id="268" r:id="rId11"/>
    <p:sldId id="269" r:id="rId12"/>
    <p:sldId id="267" r:id="rId13"/>
    <p:sldId id="258" r:id="rId14"/>
    <p:sldId id="264" r:id="rId15"/>
    <p:sldId id="270" r:id="rId16"/>
    <p:sldId id="271" r:id="rId17"/>
    <p:sldId id="273" r:id="rId18"/>
    <p:sldId id="280" r:id="rId19"/>
    <p:sldId id="278" r:id="rId20"/>
    <p:sldId id="279" r:id="rId21"/>
    <p:sldId id="277" r:id="rId22"/>
    <p:sldId id="297" r:id="rId23"/>
    <p:sldId id="298" r:id="rId24"/>
    <p:sldId id="300" r:id="rId25"/>
    <p:sldId id="299" r:id="rId26"/>
    <p:sldId id="286" r:id="rId27"/>
    <p:sldId id="304" r:id="rId28"/>
    <p:sldId id="287" r:id="rId29"/>
    <p:sldId id="288" r:id="rId30"/>
    <p:sldId id="289" r:id="rId31"/>
    <p:sldId id="290" r:id="rId32"/>
    <p:sldId id="291" r:id="rId33"/>
    <p:sldId id="292" r:id="rId34"/>
    <p:sldId id="293" r:id="rId35"/>
    <p:sldId id="294" r:id="rId36"/>
    <p:sldId id="301" r:id="rId37"/>
    <p:sldId id="303" r:id="rId38"/>
    <p:sldId id="305" r:id="rId39"/>
    <p:sldId id="295"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DD53D-49B1-4811-975B-9A2ED7C51B11}" type="datetimeFigureOut">
              <a:rPr lang="en-US" smtClean="0"/>
              <a:t>4/17/2015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968C89-7AC1-4AF1-A08F-CA37900916FB}" type="slidenum">
              <a:rPr lang="en-US" smtClean="0"/>
              <a:t>‹#›</a:t>
            </a:fld>
            <a:endParaRPr lang="en-US"/>
          </a:p>
        </p:txBody>
      </p:sp>
    </p:spTree>
    <p:extLst>
      <p:ext uri="{BB962C8B-B14F-4D97-AF65-F5344CB8AC3E}">
        <p14:creationId xmlns:p14="http://schemas.microsoft.com/office/powerpoint/2010/main" val="1290336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3620F3-88CB-46BC-80A7-088E178ED073}" type="datetime1">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267235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A2077-BB88-4191-8379-C97E489ED9C4}" type="datetime1">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842647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AC9E6-EB6C-492F-9E9A-B46427666C84}" type="datetime1">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410531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2ED01-FAEB-4DA7-95A2-99C67FE2470F}" type="datetime1">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1640882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F9F9DA-9E11-4E05-B038-CB0ED2197C63}" type="datetime1">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339022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074E72-DB35-40EA-8D8C-E3CE62B81BA5}" type="datetime1">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13973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EFBF58-A607-417D-87A6-A1429FFF37EE}" type="datetime1">
              <a:rPr lang="en-US" smtClean="0"/>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374038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46AB53-73D2-491F-B2FF-37078838098A}" type="datetime1">
              <a:rPr lang="en-US" smtClean="0"/>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157132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92C2F-8C8B-4860-AB5A-D8A2A11B2402}" type="datetime1">
              <a:rPr lang="en-US" smtClean="0"/>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180760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7AF00-7C5C-44F4-B5C1-1BE5379C56E4}" type="datetime1">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222137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7488E-7EF7-4003-9DF6-46492D374EA5}" type="datetime1">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1AD5E-C186-425C-86E8-D873EB33AAA0}" type="slidenum">
              <a:rPr lang="en-US" smtClean="0"/>
              <a:t>‹#›</a:t>
            </a:fld>
            <a:endParaRPr lang="en-US"/>
          </a:p>
        </p:txBody>
      </p:sp>
    </p:spTree>
    <p:extLst>
      <p:ext uri="{BB962C8B-B14F-4D97-AF65-F5344CB8AC3E}">
        <p14:creationId xmlns:p14="http://schemas.microsoft.com/office/powerpoint/2010/main" val="552945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2ADC7-519D-44F4-8A72-A3D07FDB73A4}" type="datetime1">
              <a:rPr lang="en-US" smtClean="0"/>
              <a:t>4/17/2015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1AD5E-C186-425C-86E8-D873EB33AAA0}" type="slidenum">
              <a:rPr lang="en-US" smtClean="0"/>
              <a:t>‹#›</a:t>
            </a:fld>
            <a:endParaRPr lang="en-US"/>
          </a:p>
        </p:txBody>
      </p:sp>
    </p:spTree>
    <p:extLst>
      <p:ext uri="{BB962C8B-B14F-4D97-AF65-F5344CB8AC3E}">
        <p14:creationId xmlns:p14="http://schemas.microsoft.com/office/powerpoint/2010/main" val="754200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59025"/>
            <a:ext cx="7772400" cy="1470025"/>
          </a:xfrm>
        </p:spPr>
        <p:txBody>
          <a:bodyPr>
            <a:normAutofit fontScale="90000"/>
          </a:bodyPr>
          <a:lstStyle/>
          <a:p>
            <a:r>
              <a:rPr lang="en-US" b="1" smtClean="0"/>
              <a:t>XÂY DỰNG VÀ PHÁT TRIỂN </a:t>
            </a:r>
            <a:br>
              <a:rPr lang="en-US" b="1" smtClean="0"/>
            </a:br>
            <a:r>
              <a:rPr lang="en-US" b="1" smtClean="0"/>
              <a:t>CHƯƠNG TRÌNH ĐÀO TẠO THEO </a:t>
            </a:r>
            <a:br>
              <a:rPr lang="en-US" b="1" smtClean="0"/>
            </a:br>
            <a:r>
              <a:rPr lang="en-US" b="1" smtClean="0"/>
              <a:t>ĐỀ XƯỚNG CDIO</a:t>
            </a:r>
            <a:endParaRPr lang="en-US" b="1"/>
          </a:p>
        </p:txBody>
      </p:sp>
      <p:sp>
        <p:nvSpPr>
          <p:cNvPr id="3" name="Subtitle 2"/>
          <p:cNvSpPr>
            <a:spLocks noGrp="1"/>
          </p:cNvSpPr>
          <p:nvPr>
            <p:ph type="subTitle" idx="1"/>
          </p:nvPr>
        </p:nvSpPr>
        <p:spPr>
          <a:xfrm>
            <a:off x="1371600" y="4419600"/>
            <a:ext cx="6400800" cy="1752600"/>
          </a:xfrm>
        </p:spPr>
        <p:txBody>
          <a:bodyPr/>
          <a:lstStyle/>
          <a:p>
            <a:r>
              <a:rPr lang="en-US" smtClean="0"/>
              <a:t>Trình bày: Lê Tuấn Anh</a:t>
            </a:r>
            <a:endParaRPr lang="en-US"/>
          </a:p>
        </p:txBody>
      </p:sp>
      <p:pic>
        <p:nvPicPr>
          <p:cNvPr id="4" name="Picture 2" descr="http://img.photobucket.com/albums/v436/passion4architecture/Logo%20and%20Corporate%20Identity%205/Logo_cdio_Conceive-Design-Implement-Operate_U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7474" y="-346364"/>
            <a:ext cx="2611526" cy="2590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ttp://doanhoidaihocthudaumot.edu.vn/Images/TinTuc/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6966" y="363828"/>
            <a:ext cx="1311814" cy="117041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672873" y="5638800"/>
            <a:ext cx="1183337" cy="369332"/>
          </a:xfrm>
          <a:prstGeom prst="rect">
            <a:avLst/>
          </a:prstGeom>
          <a:noFill/>
        </p:spPr>
        <p:txBody>
          <a:bodyPr wrap="none" rtlCol="0">
            <a:spAutoFit/>
          </a:bodyPr>
          <a:lstStyle/>
          <a:p>
            <a:r>
              <a:rPr lang="en-US" smtClean="0"/>
              <a:t>17/4/2015</a:t>
            </a:r>
            <a:endParaRPr lang="en-US"/>
          </a:p>
        </p:txBody>
      </p:sp>
    </p:spTree>
    <p:extLst>
      <p:ext uri="{BB962C8B-B14F-4D97-AF65-F5344CB8AC3E}">
        <p14:creationId xmlns:p14="http://schemas.microsoft.com/office/powerpoint/2010/main" val="1415415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Khái niệm Chuẩn đầu ra (CĐR)</a:t>
            </a:r>
            <a:endParaRPr lang="en-US"/>
          </a:p>
        </p:txBody>
      </p:sp>
      <p:sp>
        <p:nvSpPr>
          <p:cNvPr id="3" name="Content Placeholder 2"/>
          <p:cNvSpPr>
            <a:spLocks noGrp="1"/>
          </p:cNvSpPr>
          <p:nvPr>
            <p:ph idx="1"/>
          </p:nvPr>
        </p:nvSpPr>
        <p:spPr/>
        <p:txBody>
          <a:bodyPr/>
          <a:lstStyle/>
          <a:p>
            <a:pPr lvl="1"/>
            <a:r>
              <a:rPr lang="en-US" smtClean="0"/>
              <a:t>“CĐR có thể được xem như lời cam kết, lời khẳng định của nhà trường đối với xã hội với người sử dụng lao động, với người học về những công việc cụ thể mà sinh viên sẽ làm được; về những kiến thức, kỹ năng, thái độ … mà sinh viên sẽ đạt được sau khi được đào tạo tại nhà trường.”</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10</a:t>
            </a:fld>
            <a:endParaRPr lang="en-US"/>
          </a:p>
        </p:txBody>
      </p:sp>
      <p:sp>
        <p:nvSpPr>
          <p:cNvPr id="5" name="Rectangle 4"/>
          <p:cNvSpPr/>
          <p:nvPr/>
        </p:nvSpPr>
        <p:spPr>
          <a:xfrm>
            <a:off x="1295400" y="5145888"/>
            <a:ext cx="6934200" cy="646331"/>
          </a:xfrm>
          <a:prstGeom prst="rect">
            <a:avLst/>
          </a:prstGeom>
        </p:spPr>
        <p:txBody>
          <a:bodyPr wrap="square">
            <a:spAutoFit/>
          </a:bodyPr>
          <a:lstStyle/>
          <a:p>
            <a:r>
              <a:rPr lang="en-US" smtClean="0"/>
              <a:t>Nguyễn Hữu Lộc, Phạm Công Bằng, Lê Ngọc Quỳnh Lam, “</a:t>
            </a:r>
            <a:r>
              <a:rPr lang="en-US" i="1" smtClean="0"/>
              <a:t>Chương trình đào tạo tích hợp – Từ thiết kế đến vận hành</a:t>
            </a:r>
            <a:r>
              <a:rPr lang="en-US" smtClean="0"/>
              <a:t>,” NXB ĐH QG TP.HCM, 2014</a:t>
            </a:r>
            <a:endParaRPr lang="en-US"/>
          </a:p>
        </p:txBody>
      </p:sp>
    </p:spTree>
    <p:extLst>
      <p:ext uri="{BB962C8B-B14F-4D97-AF65-F5344CB8AC3E}">
        <p14:creationId xmlns:p14="http://schemas.microsoft.com/office/powerpoint/2010/main" val="1847232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Khái niệm Chuẩn đầu ra (CĐR) (tt.)</a:t>
            </a:r>
            <a:endParaRPr lang="en-US"/>
          </a:p>
        </p:txBody>
      </p:sp>
      <p:sp>
        <p:nvSpPr>
          <p:cNvPr id="3" name="Content Placeholder 2"/>
          <p:cNvSpPr>
            <a:spLocks noGrp="1"/>
          </p:cNvSpPr>
          <p:nvPr>
            <p:ph idx="1"/>
          </p:nvPr>
        </p:nvSpPr>
        <p:spPr/>
        <p:txBody>
          <a:bodyPr/>
          <a:lstStyle/>
          <a:p>
            <a:r>
              <a:rPr lang="en-US" smtClean="0"/>
              <a:t>Yêu cầu đối với chuẩn đầu ra:</a:t>
            </a:r>
          </a:p>
          <a:p>
            <a:pPr lvl="1"/>
            <a:r>
              <a:rPr lang="en-US" smtClean="0"/>
              <a:t>CĐR là danh mục những kiến thức, kỹ năng và thái độ mà một sinh viên có được khi hoàn tất chương trình học tập.</a:t>
            </a:r>
          </a:p>
          <a:p>
            <a:pPr lvl="1"/>
            <a:r>
              <a:rPr lang="en-US" smtClean="0"/>
              <a:t>CĐR cần được mô tả đơn giản và rõ ràng.</a:t>
            </a:r>
          </a:p>
          <a:p>
            <a:pPr lvl="1"/>
            <a:r>
              <a:rPr lang="en-US" smtClean="0"/>
              <a:t>CĐR có thể đánh giá được</a:t>
            </a:r>
          </a:p>
          <a:p>
            <a:pPr marL="457200" lvl="1" indent="0">
              <a:buNone/>
            </a:pP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11</a:t>
            </a:fld>
            <a:endParaRPr lang="en-US"/>
          </a:p>
        </p:txBody>
      </p:sp>
    </p:spTree>
    <p:extLst>
      <p:ext uri="{BB962C8B-B14F-4D97-AF65-F5344CB8AC3E}">
        <p14:creationId xmlns:p14="http://schemas.microsoft.com/office/powerpoint/2010/main" val="2370117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Ví dụ Mục tiêu đào tạo ngành KTPM </a:t>
            </a:r>
            <a:br>
              <a:rPr lang="en-US" smtClean="0"/>
            </a:br>
            <a:r>
              <a:rPr lang="en-US" smtClean="0"/>
              <a:t>hiện nay</a:t>
            </a:r>
            <a:endParaRPr lang="en-US"/>
          </a:p>
        </p:txBody>
      </p:sp>
      <p:sp>
        <p:nvSpPr>
          <p:cNvPr id="3" name="Content Placeholder 2"/>
          <p:cNvSpPr>
            <a:spLocks noGrp="1"/>
          </p:cNvSpPr>
          <p:nvPr>
            <p:ph idx="1"/>
          </p:nvPr>
        </p:nvSpPr>
        <p:spPr/>
        <p:txBody>
          <a:bodyPr>
            <a:normAutofit/>
          </a:bodyPr>
          <a:lstStyle/>
          <a:p>
            <a:pPr marL="0" indent="0">
              <a:buNone/>
            </a:pPr>
            <a:r>
              <a:rPr lang="vi-VN" sz="2800"/>
              <a:t>Đào tạo cử nhân ngành Kỹ thuật phần mềm có phẩm chất chính trị vững vàng, có ý thức</a:t>
            </a:r>
            <a:r>
              <a:rPr lang="en-US" sz="2800"/>
              <a:t> xã hội, kỷ luật và</a:t>
            </a:r>
            <a:r>
              <a:rPr lang="vi-VN" sz="2800"/>
              <a:t> đạo đức nghề nghiệp; </a:t>
            </a:r>
            <a:r>
              <a:rPr lang="en-US" sz="2800"/>
              <a:t>có kiến thức khoa học, cơ sở ngành, chuyên ngành về hệ thống thông tin; có khả năng lập luận phân tích và giải quyết vấn đề; có khả năng phân tích, thiết kế, cài đặt, kiểm chứng, vận hành, bảo trì hệ thống công nghệ thông tin; có kỹ năng giao tiếp và làm việc nhóm; có nhận thức về sự cần thiết và khả năng học tập suốt đời </a:t>
            </a:r>
            <a:r>
              <a:rPr lang="vi-VN" sz="2800"/>
              <a:t>đáp ứng các yêu cầu về ứng dụng </a:t>
            </a:r>
            <a:r>
              <a:rPr lang="en-US" sz="2800"/>
              <a:t>và phát triển của ngành và</a:t>
            </a:r>
            <a:r>
              <a:rPr lang="vi-VN" sz="2800"/>
              <a:t> của xã hội.</a:t>
            </a:r>
            <a:endParaRPr lang="en-US" sz="2800"/>
          </a:p>
          <a:p>
            <a:pPr marL="0" indent="0">
              <a:buNone/>
            </a:pPr>
            <a:endParaRPr lang="en-US" sz="2800"/>
          </a:p>
        </p:txBody>
      </p:sp>
      <p:sp>
        <p:nvSpPr>
          <p:cNvPr id="4" name="Slide Number Placeholder 3"/>
          <p:cNvSpPr>
            <a:spLocks noGrp="1"/>
          </p:cNvSpPr>
          <p:nvPr>
            <p:ph type="sldNum" sz="quarter" idx="12"/>
          </p:nvPr>
        </p:nvSpPr>
        <p:spPr/>
        <p:txBody>
          <a:bodyPr/>
          <a:lstStyle/>
          <a:p>
            <a:fld id="{2DC1AD5E-C186-425C-86E8-D873EB33AAA0}" type="slidenum">
              <a:rPr lang="en-US" smtClean="0"/>
              <a:t>12</a:t>
            </a:fld>
            <a:endParaRPr lang="en-US"/>
          </a:p>
        </p:txBody>
      </p:sp>
    </p:spTree>
    <p:extLst>
      <p:ext uri="{BB962C8B-B14F-4D97-AF65-F5344CB8AC3E}">
        <p14:creationId xmlns:p14="http://schemas.microsoft.com/office/powerpoint/2010/main" val="2208767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smtClean="0"/>
              <a:t>Ví dụ CĐR của KTPM hiện nay</a:t>
            </a:r>
            <a:endParaRPr lang="en-US" sz="3600"/>
          </a:p>
        </p:txBody>
      </p:sp>
      <p:sp>
        <p:nvSpPr>
          <p:cNvPr id="3" name="Content Placeholder 2"/>
          <p:cNvSpPr>
            <a:spLocks noGrp="1"/>
          </p:cNvSpPr>
          <p:nvPr>
            <p:ph idx="1"/>
          </p:nvPr>
        </p:nvSpPr>
        <p:spPr>
          <a:xfrm>
            <a:off x="457200" y="914400"/>
            <a:ext cx="8229600" cy="4830763"/>
          </a:xfrm>
        </p:spPr>
        <p:txBody>
          <a:bodyPr>
            <a:noAutofit/>
          </a:bodyPr>
          <a:lstStyle/>
          <a:p>
            <a:pPr marL="0" indent="0">
              <a:buNone/>
            </a:pPr>
            <a:r>
              <a:rPr lang="vi-VN" sz="1500" b="1" smtClean="0"/>
              <a:t>Kiến thức:</a:t>
            </a:r>
          </a:p>
          <a:p>
            <a:pPr marL="0" indent="0">
              <a:buNone/>
            </a:pPr>
            <a:r>
              <a:rPr lang="vi-VN" sz="1500" smtClean="0"/>
              <a:t>(a)</a:t>
            </a:r>
            <a:r>
              <a:rPr lang="en-US" sz="1500" smtClean="0"/>
              <a:t> </a:t>
            </a:r>
            <a:r>
              <a:rPr lang="vi-VN" sz="1500" smtClean="0"/>
              <a:t>Có khả năng </a:t>
            </a:r>
            <a:r>
              <a:rPr lang="vi-VN" sz="1500" b="1" u="sng" smtClean="0"/>
              <a:t>áp dụng </a:t>
            </a:r>
            <a:r>
              <a:rPr lang="vi-VN" sz="1500" smtClean="0"/>
              <a:t>toán rời rạc và mô hình hóa để phát triển các hệ thống.</a:t>
            </a:r>
          </a:p>
          <a:p>
            <a:pPr marL="0" indent="0">
              <a:buNone/>
            </a:pPr>
            <a:r>
              <a:rPr lang="vi-VN" sz="1500" smtClean="0"/>
              <a:t>(b)</a:t>
            </a:r>
            <a:r>
              <a:rPr lang="en-US" sz="1500" smtClean="0"/>
              <a:t> </a:t>
            </a:r>
            <a:r>
              <a:rPr lang="vi-VN" sz="1500" smtClean="0"/>
              <a:t>Có khả năng </a:t>
            </a:r>
            <a:r>
              <a:rPr lang="vi-VN" sz="1500" b="1" u="sng" smtClean="0"/>
              <a:t>nhận diện, phân tích và thiết kế hệ</a:t>
            </a:r>
            <a:r>
              <a:rPr lang="vi-VN" sz="1500" smtClean="0"/>
              <a:t> thống phần mềm. </a:t>
            </a:r>
          </a:p>
          <a:p>
            <a:pPr marL="0" indent="0">
              <a:buNone/>
            </a:pPr>
            <a:r>
              <a:rPr lang="vi-VN" sz="1500" smtClean="0"/>
              <a:t>(c)</a:t>
            </a:r>
            <a:r>
              <a:rPr lang="en-US" sz="1500" smtClean="0"/>
              <a:t> </a:t>
            </a:r>
            <a:r>
              <a:rPr lang="vi-VN" sz="1500" smtClean="0"/>
              <a:t>Có khả năng </a:t>
            </a:r>
            <a:r>
              <a:rPr lang="vi-VN" sz="1500" b="1" u="sng" smtClean="0"/>
              <a:t>thiết kế</a:t>
            </a:r>
            <a:r>
              <a:rPr lang="vi-VN" sz="1500" smtClean="0"/>
              <a:t> các giải pháp phù hợp cho một hay nhiều lĩnh vực ứng dụng với các ràng buộc về thời gian, chi phí, kiến thức và các hệ thống hiện có.</a:t>
            </a:r>
          </a:p>
          <a:p>
            <a:pPr marL="0" indent="0">
              <a:buNone/>
            </a:pPr>
            <a:r>
              <a:rPr lang="vi-VN" sz="1500" smtClean="0"/>
              <a:t>(d)</a:t>
            </a:r>
            <a:r>
              <a:rPr lang="en-US" sz="1500" smtClean="0"/>
              <a:t> </a:t>
            </a:r>
            <a:r>
              <a:rPr lang="vi-VN" sz="1500" b="1" u="sng" smtClean="0"/>
              <a:t>Chứng tỏ</a:t>
            </a:r>
            <a:r>
              <a:rPr lang="vi-VN" sz="1500" smtClean="0"/>
              <a:t> kiến thức chuyên sâu trong việc phát triển ứng dụng Game, ứng dụng trên tảng Web, di động, mã nguồn mở, phần mềm nhúng.</a:t>
            </a:r>
          </a:p>
          <a:p>
            <a:pPr marL="0" indent="0">
              <a:buNone/>
            </a:pPr>
            <a:r>
              <a:rPr lang="vi-VN" sz="1500" b="1" smtClean="0"/>
              <a:t>Kỹ năng:</a:t>
            </a:r>
          </a:p>
          <a:p>
            <a:pPr marL="0" indent="0">
              <a:buNone/>
            </a:pPr>
            <a:r>
              <a:rPr lang="vi-VN" sz="1500" smtClean="0"/>
              <a:t>(e)</a:t>
            </a:r>
            <a:r>
              <a:rPr lang="en-US" sz="1500" smtClean="0"/>
              <a:t> </a:t>
            </a:r>
            <a:r>
              <a:rPr lang="vi-VN" sz="1500" smtClean="0"/>
              <a:t>Có khả năng </a:t>
            </a:r>
            <a:r>
              <a:rPr lang="vi-VN" sz="1500" b="1" u="sng" smtClean="0"/>
              <a:t>ứng dụng</a:t>
            </a:r>
            <a:r>
              <a:rPr lang="vi-VN" sz="1500" smtClean="0"/>
              <a:t> các phương pháp, kỹ năng và các công cụ kỹ thuật hiện đại để phân tích, thiết kế, phát triển, cài đặt và lập báo cáo. </a:t>
            </a:r>
          </a:p>
          <a:p>
            <a:pPr marL="0" indent="0">
              <a:buNone/>
            </a:pPr>
            <a:r>
              <a:rPr lang="vi-VN" sz="1500" smtClean="0"/>
              <a:t>(f)</a:t>
            </a:r>
            <a:r>
              <a:rPr lang="en-US" sz="1500" smtClean="0"/>
              <a:t> </a:t>
            </a:r>
            <a:r>
              <a:rPr lang="vi-VN" sz="1500" smtClean="0"/>
              <a:t>Có khả năng </a:t>
            </a:r>
            <a:r>
              <a:rPr lang="vi-VN" sz="1500" b="1" u="sng" smtClean="0"/>
              <a:t>kiểm tra, đánh giá, cài đặt và bảo tr</a:t>
            </a:r>
            <a:r>
              <a:rPr lang="vi-VN" sz="1500" b="1" smtClean="0"/>
              <a:t>ì</a:t>
            </a:r>
            <a:r>
              <a:rPr lang="vi-VN" sz="1500" smtClean="0"/>
              <a:t> các hệ thống phần mềm.</a:t>
            </a:r>
          </a:p>
          <a:p>
            <a:pPr marL="0" indent="0">
              <a:buNone/>
            </a:pPr>
            <a:r>
              <a:rPr lang="vi-VN" sz="1500" smtClean="0"/>
              <a:t>(g)</a:t>
            </a:r>
            <a:r>
              <a:rPr lang="en-US" sz="1500" smtClean="0"/>
              <a:t> </a:t>
            </a:r>
            <a:r>
              <a:rPr lang="vi-VN" sz="1500" smtClean="0"/>
              <a:t>Có khả năng </a:t>
            </a:r>
            <a:r>
              <a:rPr lang="vi-VN" sz="1500" b="1" u="sng" smtClean="0"/>
              <a:t>lập kế hoạch, tổ chức và tham gia </a:t>
            </a:r>
            <a:r>
              <a:rPr lang="vi-VN" sz="1500" smtClean="0"/>
              <a:t>vào các nhóm hay các dự án phát triển phần mềm trong nhiều lĩnh vực khác nhau.</a:t>
            </a:r>
          </a:p>
          <a:p>
            <a:pPr marL="0" indent="0">
              <a:buNone/>
            </a:pPr>
            <a:r>
              <a:rPr lang="vi-VN" sz="1500" smtClean="0"/>
              <a:t>(h)</a:t>
            </a:r>
            <a:r>
              <a:rPr lang="en-US" sz="1500" smtClean="0"/>
              <a:t> </a:t>
            </a:r>
            <a:r>
              <a:rPr lang="vi-VN" sz="1500" smtClean="0"/>
              <a:t>Có khả năng </a:t>
            </a:r>
            <a:r>
              <a:rPr lang="vi-VN" sz="1500" b="1" u="sng" smtClean="0"/>
              <a:t>làm việc nhóm</a:t>
            </a:r>
            <a:r>
              <a:rPr lang="vi-VN" sz="1500" smtClean="0"/>
              <a:t> hiệu quả trong các nhóm đa ngành để thực hiện mục tiêu chung.</a:t>
            </a:r>
          </a:p>
          <a:p>
            <a:pPr marL="0" indent="0">
              <a:buNone/>
            </a:pPr>
            <a:r>
              <a:rPr lang="vi-VN" sz="1500" smtClean="0"/>
              <a:t>(i)</a:t>
            </a:r>
            <a:r>
              <a:rPr lang="en-US" sz="1500" smtClean="0"/>
              <a:t> </a:t>
            </a:r>
            <a:r>
              <a:rPr lang="vi-VN" sz="1500" smtClean="0"/>
              <a:t> Có khả năng </a:t>
            </a:r>
            <a:r>
              <a:rPr lang="vi-VN" sz="1500" b="1" u="sng" smtClean="0"/>
              <a:t>giao tiếp</a:t>
            </a:r>
            <a:r>
              <a:rPr lang="vi-VN" sz="1500" smtClean="0"/>
              <a:t> hiệu quả dưới dạng văn bản, thư điện tử, thuyết trình.</a:t>
            </a:r>
          </a:p>
          <a:p>
            <a:pPr marL="0" indent="0">
              <a:buNone/>
            </a:pPr>
            <a:r>
              <a:rPr lang="vi-VN" sz="1500" smtClean="0"/>
              <a:t>(j)</a:t>
            </a:r>
            <a:r>
              <a:rPr lang="en-US" sz="1500" smtClean="0"/>
              <a:t> </a:t>
            </a:r>
            <a:r>
              <a:rPr lang="vi-VN" sz="1500" smtClean="0"/>
              <a:t>Có khả năng </a:t>
            </a:r>
            <a:r>
              <a:rPr lang="vi-VN" sz="1500" b="1" u="sng" smtClean="0"/>
              <a:t>sử dụng</a:t>
            </a:r>
            <a:r>
              <a:rPr lang="vi-VN" sz="1500" smtClean="0"/>
              <a:t> tiếng Anh trong giao tiếp và làm việc trong lĩnh vực công nghệ thông tin. </a:t>
            </a:r>
          </a:p>
          <a:p>
            <a:pPr marL="0" indent="0">
              <a:buNone/>
            </a:pPr>
            <a:r>
              <a:rPr lang="vi-VN" sz="1500" b="1" smtClean="0"/>
              <a:t>Thái độ:</a:t>
            </a:r>
          </a:p>
          <a:p>
            <a:pPr marL="0" indent="0">
              <a:buNone/>
            </a:pPr>
            <a:r>
              <a:rPr lang="vi-VN" sz="1500" smtClean="0"/>
              <a:t>(k)</a:t>
            </a:r>
            <a:r>
              <a:rPr lang="en-US" sz="1500" smtClean="0"/>
              <a:t> </a:t>
            </a:r>
            <a:r>
              <a:rPr lang="vi-VN" sz="1500" b="1" u="sng" smtClean="0"/>
              <a:t>Có ý thức</a:t>
            </a:r>
            <a:r>
              <a:rPr lang="vi-VN" sz="1500" smtClean="0"/>
              <a:t> kỷ luật, trách nhiệm đạo đức nghề nghiệp.</a:t>
            </a:r>
          </a:p>
          <a:p>
            <a:pPr marL="0" indent="0">
              <a:buNone/>
            </a:pPr>
            <a:r>
              <a:rPr lang="vi-VN" sz="1500" smtClean="0"/>
              <a:t>(l)</a:t>
            </a:r>
            <a:r>
              <a:rPr lang="en-US" sz="1500" smtClean="0"/>
              <a:t> </a:t>
            </a:r>
            <a:r>
              <a:rPr lang="vi-VN" sz="1500" b="1" u="sng" smtClean="0"/>
              <a:t>Có nhận thức</a:t>
            </a:r>
            <a:r>
              <a:rPr lang="vi-VN" sz="1500" smtClean="0"/>
              <a:t> về sự cần thiết và khả năng học tập suốt đời.</a:t>
            </a:r>
          </a:p>
          <a:p>
            <a:pPr marL="0" indent="0">
              <a:buNone/>
            </a:pPr>
            <a:endParaRPr lang="en-US" sz="1500"/>
          </a:p>
        </p:txBody>
      </p:sp>
      <p:sp>
        <p:nvSpPr>
          <p:cNvPr id="4" name="Slide Number Placeholder 3"/>
          <p:cNvSpPr>
            <a:spLocks noGrp="1"/>
          </p:cNvSpPr>
          <p:nvPr>
            <p:ph type="sldNum" sz="quarter" idx="12"/>
          </p:nvPr>
        </p:nvSpPr>
        <p:spPr/>
        <p:txBody>
          <a:bodyPr/>
          <a:lstStyle/>
          <a:p>
            <a:fld id="{2DC1AD5E-C186-425C-86E8-D873EB33AAA0}" type="slidenum">
              <a:rPr lang="en-US" smtClean="0"/>
              <a:t>13</a:t>
            </a:fld>
            <a:endParaRPr lang="en-US"/>
          </a:p>
        </p:txBody>
      </p:sp>
    </p:spTree>
    <p:extLst>
      <p:ext uri="{BB962C8B-B14F-4D97-AF65-F5344CB8AC3E}">
        <p14:creationId xmlns:p14="http://schemas.microsoft.com/office/powerpoint/2010/main" val="31786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Hai câu hỏi</a:t>
            </a:r>
            <a:endParaRPr lang="en-US"/>
          </a:p>
        </p:txBody>
      </p:sp>
      <p:sp>
        <p:nvSpPr>
          <p:cNvPr id="3" name="Content Placeholder 2"/>
          <p:cNvSpPr>
            <a:spLocks noGrp="1"/>
          </p:cNvSpPr>
          <p:nvPr>
            <p:ph idx="1"/>
          </p:nvPr>
        </p:nvSpPr>
        <p:spPr/>
        <p:txBody>
          <a:bodyPr/>
          <a:lstStyle/>
          <a:p>
            <a:r>
              <a:rPr lang="en-US" smtClean="0"/>
              <a:t>Câu hỏi 1</a:t>
            </a:r>
          </a:p>
          <a:p>
            <a:pPr marL="457200" lvl="1" indent="0">
              <a:buNone/>
            </a:pPr>
            <a:r>
              <a:rPr lang="en-US" smtClean="0"/>
              <a:t>CĐR (kiến thức, kỹ năng và thái độ) nào có đáp ứng nhu cầu xã hội không? (What)</a:t>
            </a:r>
          </a:p>
          <a:p>
            <a:pPr lvl="2"/>
            <a:r>
              <a:rPr lang="en-US" smtClean="0"/>
              <a:t>“Xã hội” ở đây liên quan đến đối tượng nào?</a:t>
            </a:r>
          </a:p>
          <a:p>
            <a:r>
              <a:rPr lang="en-US" smtClean="0"/>
              <a:t>Câu hỏi 2</a:t>
            </a:r>
          </a:p>
          <a:p>
            <a:pPr marL="457200" lvl="1" indent="0">
              <a:buNone/>
            </a:pPr>
            <a:r>
              <a:rPr lang="en-US" smtClean="0"/>
              <a:t>Làm thế nào đảm bảo SV ra trường đáp ứng CĐR đã đề ra? (How)</a:t>
            </a:r>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14</a:t>
            </a:fld>
            <a:endParaRPr lang="en-US"/>
          </a:p>
        </p:txBody>
      </p:sp>
    </p:spTree>
    <p:extLst>
      <p:ext uri="{BB962C8B-B14F-4D97-AF65-F5344CB8AC3E}">
        <p14:creationId xmlns:p14="http://schemas.microsoft.com/office/powerpoint/2010/main" val="849933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Tại sao theo đề xướng CDIO?</a:t>
            </a:r>
            <a:endParaRPr lang="en-US"/>
          </a:p>
        </p:txBody>
      </p:sp>
      <p:sp>
        <p:nvSpPr>
          <p:cNvPr id="3" name="Content Placeholder 2"/>
          <p:cNvSpPr>
            <a:spLocks noGrp="1"/>
          </p:cNvSpPr>
          <p:nvPr>
            <p:ph idx="1"/>
          </p:nvPr>
        </p:nvSpPr>
        <p:spPr/>
        <p:txBody>
          <a:bodyPr/>
          <a:lstStyle/>
          <a:p>
            <a:r>
              <a:rPr lang="en-US" smtClean="0"/>
              <a:t>Phương pháp xây dựng và phát triển CTĐT</a:t>
            </a:r>
          </a:p>
          <a:p>
            <a:r>
              <a:rPr lang="en-US" smtClean="0"/>
              <a:t>Quy trình đảm bảo tính khoa học, logic, và tính thực tiễn chặt chẽ</a:t>
            </a:r>
          </a:p>
          <a:p>
            <a:endParaRPr lang="en-US" smtClean="0"/>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15</a:t>
            </a:fld>
            <a:endParaRPr lang="en-US"/>
          </a:p>
        </p:txBody>
      </p:sp>
    </p:spTree>
    <p:extLst>
      <p:ext uri="{BB962C8B-B14F-4D97-AF65-F5344CB8AC3E}">
        <p14:creationId xmlns:p14="http://schemas.microsoft.com/office/powerpoint/2010/main" val="2659343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Trả lời câu hỏi 1</a:t>
            </a:r>
            <a:endParaRPr lang="en-US"/>
          </a:p>
        </p:txBody>
      </p:sp>
      <p:sp>
        <p:nvSpPr>
          <p:cNvPr id="3" name="Content Placeholder 2"/>
          <p:cNvSpPr>
            <a:spLocks noGrp="1"/>
          </p:cNvSpPr>
          <p:nvPr>
            <p:ph idx="1"/>
          </p:nvPr>
        </p:nvSpPr>
        <p:spPr>
          <a:xfrm>
            <a:off x="533400" y="1143000"/>
            <a:ext cx="8229600" cy="4525963"/>
          </a:xfrm>
        </p:spPr>
        <p:txBody>
          <a:bodyPr/>
          <a:lstStyle/>
          <a:p>
            <a:r>
              <a:rPr lang="en-US" smtClean="0"/>
              <a:t>Đề cương CDIO (CDIO Syllabus):</a:t>
            </a:r>
          </a:p>
          <a:p>
            <a:pPr lvl="1"/>
            <a:r>
              <a:rPr lang="en-US" smtClean="0"/>
              <a:t>Một tài liệu hệ thống hóa </a:t>
            </a:r>
            <a:r>
              <a:rPr lang="en-US" b="1" smtClean="0"/>
              <a:t>Kiến thức</a:t>
            </a:r>
            <a:r>
              <a:rPr lang="en-US" smtClean="0"/>
              <a:t>, </a:t>
            </a:r>
            <a:r>
              <a:rPr lang="en-US" b="1" smtClean="0"/>
              <a:t>Kỹ năng </a:t>
            </a:r>
            <a:r>
              <a:rPr lang="en-US" smtClean="0"/>
              <a:t>và </a:t>
            </a:r>
            <a:r>
              <a:rPr lang="en-US" b="1" smtClean="0"/>
              <a:t>Thái độ</a:t>
            </a:r>
            <a:r>
              <a:rPr lang="en-US" smtClean="0"/>
              <a:t> trong kỹ thuật hiện đại</a:t>
            </a:r>
          </a:p>
          <a:p>
            <a:pPr lvl="1"/>
            <a:r>
              <a:rPr lang="en-US" smtClean="0"/>
              <a:t> Cấu thành nên một </a:t>
            </a:r>
            <a:r>
              <a:rPr lang="en-US" b="1" i="1" smtClean="0"/>
              <a:t>tài liệu cần có</a:t>
            </a:r>
            <a:r>
              <a:rPr lang="en-US" i="1" smtClean="0"/>
              <a:t> </a:t>
            </a:r>
            <a:r>
              <a:rPr lang="en-US" smtClean="0"/>
              <a:t>cho đào tạo kỹ thuật đại học.</a:t>
            </a:r>
          </a:p>
          <a:p>
            <a:pPr lvl="1"/>
            <a:r>
              <a:rPr lang="en-US" smtClean="0"/>
              <a:t>Gồm biểu mẫu và một quy trình liên quan</a:t>
            </a:r>
          </a:p>
          <a:p>
            <a:endParaRPr lang="en-US"/>
          </a:p>
        </p:txBody>
      </p:sp>
      <p:sp>
        <p:nvSpPr>
          <p:cNvPr id="4" name="Rectangle 3"/>
          <p:cNvSpPr/>
          <p:nvPr/>
        </p:nvSpPr>
        <p:spPr>
          <a:xfrm>
            <a:off x="544286" y="5341256"/>
            <a:ext cx="2590800" cy="1288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ctr">
              <a:buAutoNum type="arabicPeriod"/>
            </a:pPr>
            <a:r>
              <a:rPr lang="en-US" b="1" smtClean="0"/>
              <a:t>Kiến thức và lập luận ngành</a:t>
            </a:r>
          </a:p>
          <a:p>
            <a:pPr algn="ctr"/>
            <a:r>
              <a:rPr lang="en-US" b="1" smtClean="0">
                <a:solidFill>
                  <a:srgbClr val="0000FF"/>
                </a:solidFill>
              </a:rPr>
              <a:t>(UNESCO: Học để biết)</a:t>
            </a:r>
            <a:endParaRPr lang="en-US" b="1">
              <a:solidFill>
                <a:srgbClr val="0000FF"/>
              </a:solidFill>
            </a:endParaRPr>
          </a:p>
        </p:txBody>
      </p:sp>
      <p:sp>
        <p:nvSpPr>
          <p:cNvPr id="5" name="Rectangle 4"/>
          <p:cNvSpPr/>
          <p:nvPr/>
        </p:nvSpPr>
        <p:spPr>
          <a:xfrm>
            <a:off x="3135086" y="5341256"/>
            <a:ext cx="2590800" cy="1288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t>2</a:t>
            </a:r>
            <a:r>
              <a:rPr lang="en-US" b="1" smtClean="0"/>
              <a:t>. Kỹ năng và phẩm chất cá nhân và nghề nghiệp </a:t>
            </a:r>
            <a:br>
              <a:rPr lang="en-US" b="1" smtClean="0"/>
            </a:br>
            <a:r>
              <a:rPr lang="en-US" b="1" smtClean="0">
                <a:solidFill>
                  <a:srgbClr val="0000FF"/>
                </a:solidFill>
              </a:rPr>
              <a:t>(UNESCO: Học để trưởng thành)</a:t>
            </a:r>
            <a:endParaRPr lang="en-US" b="1">
              <a:solidFill>
                <a:srgbClr val="0000FF"/>
              </a:solidFill>
            </a:endParaRPr>
          </a:p>
        </p:txBody>
      </p:sp>
      <p:sp>
        <p:nvSpPr>
          <p:cNvPr id="6" name="Rectangle 5"/>
          <p:cNvSpPr/>
          <p:nvPr/>
        </p:nvSpPr>
        <p:spPr>
          <a:xfrm>
            <a:off x="5682343" y="5334000"/>
            <a:ext cx="2743200" cy="1295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smtClean="0"/>
              <a:t>3. Kỹ năng giao tiếp: làm việc nhóm và giao tiếp</a:t>
            </a:r>
          </a:p>
          <a:p>
            <a:pPr algn="ctr"/>
            <a:r>
              <a:rPr lang="en-US" b="1" smtClean="0">
                <a:solidFill>
                  <a:srgbClr val="0000FF"/>
                </a:solidFill>
              </a:rPr>
              <a:t>(UNESCO: Học để sống chung)</a:t>
            </a:r>
            <a:endParaRPr lang="en-US" b="1">
              <a:solidFill>
                <a:srgbClr val="0000FF"/>
              </a:solidFill>
            </a:endParaRPr>
          </a:p>
        </p:txBody>
      </p:sp>
      <p:sp>
        <p:nvSpPr>
          <p:cNvPr id="7" name="Rectangle 6"/>
          <p:cNvSpPr/>
          <p:nvPr/>
        </p:nvSpPr>
        <p:spPr>
          <a:xfrm>
            <a:off x="1295400" y="4191000"/>
            <a:ext cx="6400800" cy="1143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smtClean="0"/>
              <a:t>4. Hình thành ý tưởng, thiết kế, thực hiện, và vận hành hệ thống trong bối cảnh doanh nghiệp, xã hội, và môi trường – Qui trình sáng tạo</a:t>
            </a:r>
            <a:br>
              <a:rPr lang="en-US" b="1" smtClean="0"/>
            </a:br>
            <a:r>
              <a:rPr lang="en-US" b="1" smtClean="0">
                <a:solidFill>
                  <a:srgbClr val="0000FF"/>
                </a:solidFill>
              </a:rPr>
              <a:t>(UNESCO: Học để làm)</a:t>
            </a:r>
            <a:endParaRPr lang="en-US" b="1">
              <a:solidFill>
                <a:srgbClr val="0000FF"/>
              </a:solidFill>
            </a:endParaRPr>
          </a:p>
        </p:txBody>
      </p:sp>
      <p:sp>
        <p:nvSpPr>
          <p:cNvPr id="8" name="Slide Number Placeholder 7"/>
          <p:cNvSpPr>
            <a:spLocks noGrp="1"/>
          </p:cNvSpPr>
          <p:nvPr>
            <p:ph type="sldNum" sz="quarter" idx="12"/>
          </p:nvPr>
        </p:nvSpPr>
        <p:spPr/>
        <p:txBody>
          <a:bodyPr/>
          <a:lstStyle/>
          <a:p>
            <a:fld id="{2DC1AD5E-C186-425C-86E8-D873EB33AAA0}" type="slidenum">
              <a:rPr lang="en-US" smtClean="0"/>
              <a:t>16</a:t>
            </a:fld>
            <a:endParaRPr lang="en-US"/>
          </a:p>
        </p:txBody>
      </p:sp>
    </p:spTree>
    <p:extLst>
      <p:ext uri="{BB962C8B-B14F-4D97-AF65-F5344CB8AC3E}">
        <p14:creationId xmlns:p14="http://schemas.microsoft.com/office/powerpoint/2010/main" val="1934647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Trả lời câu hỏi 1 (tt.)</a:t>
            </a:r>
            <a:endParaRPr lang="en-US"/>
          </a:p>
        </p:txBody>
      </p:sp>
      <p:sp>
        <p:nvSpPr>
          <p:cNvPr id="3" name="Content Placeholder 2"/>
          <p:cNvSpPr>
            <a:spLocks noGrp="1"/>
          </p:cNvSpPr>
          <p:nvPr>
            <p:ph idx="1"/>
          </p:nvPr>
        </p:nvSpPr>
        <p:spPr>
          <a:xfrm>
            <a:off x="457200" y="1371600"/>
            <a:ext cx="8229600" cy="4754563"/>
          </a:xfrm>
        </p:spPr>
        <p:txBody>
          <a:bodyPr/>
          <a:lstStyle/>
          <a:p>
            <a:r>
              <a:rPr lang="en-US" smtClean="0"/>
              <a:t> Khảo sát CĐR dự kiến để lấy ý kiến các bên liên quan (stakeholders) như giới công nghiệp, cựu SV, GV và SV</a:t>
            </a:r>
            <a:r>
              <a:rPr lang="en-US"/>
              <a:t> </a:t>
            </a:r>
            <a:r>
              <a:rPr lang="en-US" smtClean="0"/>
              <a:t>để xác định </a:t>
            </a:r>
          </a:p>
          <a:p>
            <a:pPr lvl="1"/>
            <a:r>
              <a:rPr lang="en-US"/>
              <a:t>M</a:t>
            </a:r>
            <a:r>
              <a:rPr lang="en-US" smtClean="0"/>
              <a:t>ức độ năng lực hiện nay đạt được</a:t>
            </a:r>
          </a:p>
          <a:p>
            <a:pPr lvl="1"/>
            <a:r>
              <a:rPr lang="en-US" smtClean="0"/>
              <a:t>Mức độ năng lực mong muốn khi SV tốt nghiệp</a:t>
            </a:r>
          </a:p>
          <a:p>
            <a:pPr lvl="1"/>
            <a:endParaRPr lang="en-US"/>
          </a:p>
          <a:p>
            <a:pPr lvl="1"/>
            <a:endParaRPr lang="en-US" smtClean="0"/>
          </a:p>
        </p:txBody>
      </p:sp>
      <p:sp>
        <p:nvSpPr>
          <p:cNvPr id="4" name="Slide Number Placeholder 3"/>
          <p:cNvSpPr>
            <a:spLocks noGrp="1"/>
          </p:cNvSpPr>
          <p:nvPr>
            <p:ph type="sldNum" sz="quarter" idx="12"/>
          </p:nvPr>
        </p:nvSpPr>
        <p:spPr/>
        <p:txBody>
          <a:bodyPr/>
          <a:lstStyle/>
          <a:p>
            <a:fld id="{8B9F996E-6536-40B7-9C16-C21CB76779FB}" type="slidenum">
              <a:rPr lang="en-US" smtClean="0"/>
              <a:t>17</a:t>
            </a:fld>
            <a:endParaRPr lang="en-US"/>
          </a:p>
        </p:txBody>
      </p:sp>
    </p:spTree>
    <p:extLst>
      <p:ext uri="{BB962C8B-B14F-4D97-AF65-F5344CB8AC3E}">
        <p14:creationId xmlns:p14="http://schemas.microsoft.com/office/powerpoint/2010/main" val="3310840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Trả lời câu hỏi 2</a:t>
            </a:r>
            <a:endParaRPr lang="en-US"/>
          </a:p>
        </p:txBody>
      </p:sp>
      <p:sp>
        <p:nvSpPr>
          <p:cNvPr id="3" name="Content Placeholder 2"/>
          <p:cNvSpPr>
            <a:spLocks noGrp="1"/>
          </p:cNvSpPr>
          <p:nvPr>
            <p:ph idx="1"/>
          </p:nvPr>
        </p:nvSpPr>
        <p:spPr>
          <a:xfrm>
            <a:off x="457200" y="1295400"/>
            <a:ext cx="8229600" cy="5181600"/>
          </a:xfrm>
        </p:spPr>
        <p:txBody>
          <a:bodyPr>
            <a:normAutofit/>
          </a:bodyPr>
          <a:lstStyle/>
          <a:p>
            <a:r>
              <a:rPr lang="en-US" smtClean="0"/>
              <a:t>Sử dụng 12 tiêu chuẩn của CDIO</a:t>
            </a:r>
          </a:p>
          <a:p>
            <a:pPr lvl="1"/>
            <a:r>
              <a:rPr lang="en-US" smtClean="0"/>
              <a:t>Chương trình đào tạo</a:t>
            </a:r>
          </a:p>
          <a:p>
            <a:pPr lvl="1"/>
            <a:r>
              <a:rPr lang="en-US" smtClean="0"/>
              <a:t>Phương pháp dạy và học</a:t>
            </a:r>
          </a:p>
          <a:p>
            <a:pPr lvl="1"/>
            <a:r>
              <a:rPr lang="en-US" smtClean="0"/>
              <a:t>Kiểm tra đánh giá</a:t>
            </a:r>
          </a:p>
          <a:p>
            <a:pPr lvl="1"/>
            <a:r>
              <a:rPr lang="en-US" smtClean="0"/>
              <a:t>Năng lực giảng viên</a:t>
            </a:r>
          </a:p>
          <a:p>
            <a:pPr lvl="1"/>
            <a:r>
              <a:rPr lang="en-US" smtClean="0"/>
              <a:t>Không gian học tập</a:t>
            </a:r>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18</a:t>
            </a:fld>
            <a:endParaRPr lang="en-US"/>
          </a:p>
        </p:txBody>
      </p:sp>
    </p:spTree>
    <p:extLst>
      <p:ext uri="{BB962C8B-B14F-4D97-AF65-F5344CB8AC3E}">
        <p14:creationId xmlns:p14="http://schemas.microsoft.com/office/powerpoint/2010/main" val="1232607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Ví dụ xác định mức độ năng lực</a:t>
            </a:r>
            <a:endParaRPr lang="en-US"/>
          </a:p>
        </p:txBody>
      </p:sp>
      <p:sp>
        <p:nvSpPr>
          <p:cNvPr id="3" name="Content Placeholder 2"/>
          <p:cNvSpPr>
            <a:spLocks noGrp="1"/>
          </p:cNvSpPr>
          <p:nvPr>
            <p:ph idx="1"/>
          </p:nvPr>
        </p:nvSpPr>
        <p:spPr>
          <a:xfrm>
            <a:off x="1066800" y="1828800"/>
            <a:ext cx="8077200" cy="4525963"/>
          </a:xfrm>
        </p:spPr>
        <p:txBody>
          <a:bodyPr>
            <a:normAutofit/>
          </a:bodyPr>
          <a:lstStyle/>
          <a:p>
            <a:pPr marL="0" indent="0">
              <a:buNone/>
            </a:pPr>
            <a:r>
              <a:rPr lang="vi-VN" smtClean="0"/>
              <a:t>3. Kỹ năng làm việc theo nhóm và kỹ năng giao tiếp </a:t>
            </a:r>
            <a:endParaRPr lang="en-US" smtClean="0"/>
          </a:p>
          <a:p>
            <a:pPr marL="400050" lvl="1" indent="0">
              <a:buNone/>
            </a:pPr>
            <a:r>
              <a:rPr lang="vi-VN" smtClean="0"/>
              <a:t>3.2. Giao tiếp </a:t>
            </a:r>
            <a:endParaRPr lang="en-US" smtClean="0"/>
          </a:p>
          <a:p>
            <a:pPr marL="800100" lvl="2" indent="0">
              <a:buNone/>
            </a:pPr>
            <a:r>
              <a:rPr lang="vi-VN" smtClean="0"/>
              <a:t>3.2.4. Giao tiếp đa phương tiện </a:t>
            </a:r>
            <a:endParaRPr lang="en-US" smtClean="0"/>
          </a:p>
          <a:p>
            <a:pPr marL="800100" lvl="2" indent="0">
              <a:buNone/>
            </a:pPr>
            <a:r>
              <a:rPr lang="en-US">
                <a:solidFill>
                  <a:srgbClr val="0070C0"/>
                </a:solidFill>
              </a:rPr>
              <a:t>	</a:t>
            </a:r>
            <a:r>
              <a:rPr lang="vi-VN" smtClean="0">
                <a:solidFill>
                  <a:srgbClr val="0070C0"/>
                </a:solidFill>
              </a:rPr>
              <a:t>• bài thuyết trình bằng điện tử </a:t>
            </a:r>
            <a:endParaRPr lang="en-US" smtClean="0">
              <a:solidFill>
                <a:srgbClr val="0070C0"/>
              </a:solidFill>
            </a:endParaRPr>
          </a:p>
          <a:p>
            <a:pPr marL="800100" lvl="2" indent="0">
              <a:buNone/>
            </a:pPr>
            <a:r>
              <a:rPr lang="en-US">
                <a:solidFill>
                  <a:srgbClr val="0070C0"/>
                </a:solidFill>
              </a:rPr>
              <a:t>	</a:t>
            </a:r>
            <a:r>
              <a:rPr lang="vi-VN" smtClean="0">
                <a:solidFill>
                  <a:srgbClr val="0070C0"/>
                </a:solidFill>
              </a:rPr>
              <a:t>• qui chuẩn liên quan đến việc sử dụng thư điện tử, lời nhắn, và hội thảo qua video </a:t>
            </a:r>
            <a:endParaRPr lang="en-US" smtClean="0">
              <a:solidFill>
                <a:srgbClr val="0070C0"/>
              </a:solidFill>
            </a:endParaRPr>
          </a:p>
          <a:p>
            <a:pPr marL="800100" lvl="2" indent="0">
              <a:buNone/>
            </a:pPr>
            <a:r>
              <a:rPr lang="en-US">
                <a:solidFill>
                  <a:srgbClr val="0070C0"/>
                </a:solidFill>
              </a:rPr>
              <a:t>	</a:t>
            </a:r>
            <a:r>
              <a:rPr lang="vi-VN" smtClean="0">
                <a:solidFill>
                  <a:srgbClr val="0070C0"/>
                </a:solidFill>
              </a:rPr>
              <a:t>• hình thức giao tiếp điện tử khác nhau (biểu đồ, trang web, …)</a:t>
            </a:r>
            <a:endParaRPr lang="en-US">
              <a:solidFill>
                <a:srgbClr val="0070C0"/>
              </a:solidFill>
            </a:endParaRPr>
          </a:p>
        </p:txBody>
      </p:sp>
      <p:sp>
        <p:nvSpPr>
          <p:cNvPr id="4" name="TextBox 3"/>
          <p:cNvSpPr txBox="1"/>
          <p:nvPr/>
        </p:nvSpPr>
        <p:spPr>
          <a:xfrm>
            <a:off x="609600" y="1307293"/>
            <a:ext cx="7837467" cy="461665"/>
          </a:xfrm>
          <a:prstGeom prst="rect">
            <a:avLst/>
          </a:prstGeom>
          <a:noFill/>
        </p:spPr>
        <p:txBody>
          <a:bodyPr wrap="none" rtlCol="0">
            <a:spAutoFit/>
          </a:bodyPr>
          <a:lstStyle/>
          <a:p>
            <a:r>
              <a:rPr lang="en-US" sz="2400" b="1" smtClean="0"/>
              <a:t>CĐR dự kiến dựa trên Đề cương CDIO để thực hiện khảo sát</a:t>
            </a:r>
            <a:endParaRPr lang="en-US" sz="2400" b="1"/>
          </a:p>
        </p:txBody>
      </p:sp>
      <p:sp>
        <p:nvSpPr>
          <p:cNvPr id="5" name="Rectangle 4"/>
          <p:cNvSpPr/>
          <p:nvPr/>
        </p:nvSpPr>
        <p:spPr>
          <a:xfrm>
            <a:off x="4934457" y="6091707"/>
            <a:ext cx="2475486" cy="276999"/>
          </a:xfrm>
          <a:prstGeom prst="rect">
            <a:avLst/>
          </a:prstGeom>
        </p:spPr>
        <p:txBody>
          <a:bodyPr wrap="none">
            <a:spAutoFit/>
          </a:bodyPr>
          <a:lstStyle/>
          <a:p>
            <a:r>
              <a:rPr lang="en-US" sz="1200" smtClean="0"/>
              <a:t>(phỏng theo Phạm Công Bằng, 2013)</a:t>
            </a:r>
            <a:endParaRPr lang="en-US" sz="1200"/>
          </a:p>
        </p:txBody>
      </p:sp>
      <p:sp>
        <p:nvSpPr>
          <p:cNvPr id="6" name="Slide Number Placeholder 5"/>
          <p:cNvSpPr>
            <a:spLocks noGrp="1"/>
          </p:cNvSpPr>
          <p:nvPr>
            <p:ph type="sldNum" sz="quarter" idx="12"/>
          </p:nvPr>
        </p:nvSpPr>
        <p:spPr/>
        <p:txBody>
          <a:bodyPr/>
          <a:lstStyle/>
          <a:p>
            <a:fld id="{2DC1AD5E-C186-425C-86E8-D873EB33AAA0}" type="slidenum">
              <a:rPr lang="en-US" smtClean="0"/>
              <a:t>19</a:t>
            </a:fld>
            <a:endParaRPr lang="en-US"/>
          </a:p>
        </p:txBody>
      </p:sp>
      <p:sp>
        <p:nvSpPr>
          <p:cNvPr id="7" name="Rectangle 6"/>
          <p:cNvSpPr/>
          <p:nvPr/>
        </p:nvSpPr>
        <p:spPr>
          <a:xfrm>
            <a:off x="152399" y="1752600"/>
            <a:ext cx="8915401" cy="4191000"/>
          </a:xfrm>
          <a:prstGeom prst="rect">
            <a:avLst/>
          </a:prstGeom>
          <a:no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TextBox 7"/>
          <p:cNvSpPr txBox="1"/>
          <p:nvPr/>
        </p:nvSpPr>
        <p:spPr>
          <a:xfrm>
            <a:off x="127818" y="1944640"/>
            <a:ext cx="788999" cy="369332"/>
          </a:xfrm>
          <a:prstGeom prst="rect">
            <a:avLst/>
          </a:prstGeom>
          <a:noFill/>
        </p:spPr>
        <p:txBody>
          <a:bodyPr wrap="none" rtlCol="0">
            <a:spAutoFit/>
          </a:bodyPr>
          <a:lstStyle/>
          <a:p>
            <a:r>
              <a:rPr lang="en-US" smtClean="0"/>
              <a:t>Mức 1</a:t>
            </a:r>
            <a:endParaRPr lang="en-US"/>
          </a:p>
        </p:txBody>
      </p:sp>
      <p:cxnSp>
        <p:nvCxnSpPr>
          <p:cNvPr id="10" name="Straight Arrow Connector 9"/>
          <p:cNvCxnSpPr>
            <a:stCxn id="8" idx="3"/>
          </p:cNvCxnSpPr>
          <p:nvPr/>
        </p:nvCxnSpPr>
        <p:spPr>
          <a:xfrm>
            <a:off x="916817" y="2129306"/>
            <a:ext cx="14756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177372" y="3124200"/>
            <a:ext cx="30238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9547" y="2939534"/>
            <a:ext cx="788999" cy="369332"/>
          </a:xfrm>
          <a:prstGeom prst="rect">
            <a:avLst/>
          </a:prstGeom>
          <a:noFill/>
        </p:spPr>
        <p:txBody>
          <a:bodyPr wrap="none" rtlCol="0">
            <a:spAutoFit/>
          </a:bodyPr>
          <a:lstStyle/>
          <a:p>
            <a:r>
              <a:rPr lang="en-US" smtClean="0"/>
              <a:t>Mức 2</a:t>
            </a:r>
            <a:endParaRPr lang="en-US"/>
          </a:p>
        </p:txBody>
      </p:sp>
      <p:cxnSp>
        <p:nvCxnSpPr>
          <p:cNvPr id="13" name="Straight Arrow Connector 12"/>
          <p:cNvCxnSpPr/>
          <p:nvPr/>
        </p:nvCxnSpPr>
        <p:spPr>
          <a:xfrm>
            <a:off x="1600200" y="3581400"/>
            <a:ext cx="30238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52167" y="3396734"/>
            <a:ext cx="788999" cy="369332"/>
          </a:xfrm>
          <a:prstGeom prst="rect">
            <a:avLst/>
          </a:prstGeom>
          <a:noFill/>
        </p:spPr>
        <p:txBody>
          <a:bodyPr wrap="none" rtlCol="0">
            <a:spAutoFit/>
          </a:bodyPr>
          <a:lstStyle/>
          <a:p>
            <a:r>
              <a:rPr lang="en-US" smtClean="0"/>
              <a:t>Mức 3</a:t>
            </a:r>
            <a:endParaRPr lang="en-US"/>
          </a:p>
        </p:txBody>
      </p:sp>
      <p:sp>
        <p:nvSpPr>
          <p:cNvPr id="15" name="TextBox 14"/>
          <p:cNvSpPr txBox="1"/>
          <p:nvPr/>
        </p:nvSpPr>
        <p:spPr>
          <a:xfrm>
            <a:off x="824700" y="3853327"/>
            <a:ext cx="788999" cy="369332"/>
          </a:xfrm>
          <a:prstGeom prst="rect">
            <a:avLst/>
          </a:prstGeom>
          <a:noFill/>
        </p:spPr>
        <p:txBody>
          <a:bodyPr wrap="none" rtlCol="0">
            <a:spAutoFit/>
          </a:bodyPr>
          <a:lstStyle/>
          <a:p>
            <a:r>
              <a:rPr lang="en-US" smtClean="0"/>
              <a:t>Mức 4</a:t>
            </a:r>
            <a:endParaRPr lang="en-US"/>
          </a:p>
        </p:txBody>
      </p:sp>
      <p:cxnSp>
        <p:nvCxnSpPr>
          <p:cNvPr id="16" name="Straight Arrow Connector 15"/>
          <p:cNvCxnSpPr/>
          <p:nvPr/>
        </p:nvCxnSpPr>
        <p:spPr>
          <a:xfrm>
            <a:off x="1640778" y="4035535"/>
            <a:ext cx="30238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844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Mục tiêu</a:t>
            </a:r>
            <a:endParaRPr lang="en-US"/>
          </a:p>
        </p:txBody>
      </p:sp>
      <p:sp>
        <p:nvSpPr>
          <p:cNvPr id="3" name="Content Placeholder 2"/>
          <p:cNvSpPr>
            <a:spLocks noGrp="1"/>
          </p:cNvSpPr>
          <p:nvPr>
            <p:ph idx="1"/>
          </p:nvPr>
        </p:nvSpPr>
        <p:spPr/>
        <p:txBody>
          <a:bodyPr/>
          <a:lstStyle/>
          <a:p>
            <a:r>
              <a:rPr lang="en-US" smtClean="0"/>
              <a:t>Hiểu cấu trúc chương trình đào tạo (CTĐT)</a:t>
            </a:r>
          </a:p>
          <a:p>
            <a:r>
              <a:rPr lang="en-US" smtClean="0"/>
              <a:t>Hiểu vai trò và ý nghĩa của chuẩn đầu ra (CĐR)</a:t>
            </a:r>
          </a:p>
          <a:p>
            <a:r>
              <a:rPr lang="en-US" smtClean="0"/>
              <a:t>Hiểu quy trình xây dựng và phát triển CTĐT</a:t>
            </a:r>
          </a:p>
          <a:p>
            <a:pPr marL="0" indent="0">
              <a:buNone/>
            </a:pPr>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2</a:t>
            </a:fld>
            <a:endParaRPr lang="en-US"/>
          </a:p>
        </p:txBody>
      </p:sp>
    </p:spTree>
    <p:extLst>
      <p:ext uri="{BB962C8B-B14F-4D97-AF65-F5344CB8AC3E}">
        <p14:creationId xmlns:p14="http://schemas.microsoft.com/office/powerpoint/2010/main" val="4054003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Ví dụ xác định mức độ năng lực</a:t>
            </a:r>
            <a:endParaRPr lang="en-US"/>
          </a:p>
        </p:txBody>
      </p:sp>
      <p:sp>
        <p:nvSpPr>
          <p:cNvPr id="3" name="Content Placeholder 2"/>
          <p:cNvSpPr>
            <a:spLocks noGrp="1"/>
          </p:cNvSpPr>
          <p:nvPr>
            <p:ph idx="1"/>
          </p:nvPr>
        </p:nvSpPr>
        <p:spPr>
          <a:xfrm>
            <a:off x="609600" y="1828800"/>
            <a:ext cx="8077200" cy="4525963"/>
          </a:xfrm>
        </p:spPr>
        <p:txBody>
          <a:bodyPr>
            <a:normAutofit/>
          </a:bodyPr>
          <a:lstStyle/>
          <a:p>
            <a:pPr marL="0" indent="0">
              <a:buNone/>
            </a:pPr>
            <a:r>
              <a:rPr lang="vi-VN" smtClean="0"/>
              <a:t>3. Kỹ năng làm việc theo nhóm và kỹ năng giao tiếp </a:t>
            </a:r>
            <a:endParaRPr lang="en-US" smtClean="0"/>
          </a:p>
          <a:p>
            <a:pPr marL="400050" lvl="1" indent="0">
              <a:buNone/>
            </a:pPr>
            <a:r>
              <a:rPr lang="vi-VN" smtClean="0"/>
              <a:t>3.2. Giao tiếp </a:t>
            </a:r>
            <a:endParaRPr lang="en-US" smtClean="0"/>
          </a:p>
          <a:p>
            <a:pPr marL="800100" lvl="2" indent="0">
              <a:buNone/>
            </a:pPr>
            <a:r>
              <a:rPr lang="vi-VN" smtClean="0"/>
              <a:t>3.2.4. Giao tiếp đa phương tiện </a:t>
            </a:r>
            <a:endParaRPr lang="en-US" smtClean="0"/>
          </a:p>
          <a:p>
            <a:pPr marL="800100" lvl="2" indent="0">
              <a:buNone/>
            </a:pPr>
            <a:r>
              <a:rPr lang="en-US">
                <a:solidFill>
                  <a:srgbClr val="FF0000"/>
                </a:solidFill>
              </a:rPr>
              <a:t>	</a:t>
            </a:r>
            <a:r>
              <a:rPr lang="vi-VN" smtClean="0">
                <a:solidFill>
                  <a:srgbClr val="0070C0"/>
                </a:solidFill>
              </a:rPr>
              <a:t>• </a:t>
            </a:r>
            <a:r>
              <a:rPr lang="en-US" smtClean="0">
                <a:solidFill>
                  <a:srgbClr val="FF0000"/>
                </a:solidFill>
              </a:rPr>
              <a:t>?????</a:t>
            </a:r>
            <a:r>
              <a:rPr lang="en-US" smtClean="0">
                <a:solidFill>
                  <a:srgbClr val="0070C0"/>
                </a:solidFill>
              </a:rPr>
              <a:t> </a:t>
            </a:r>
            <a:r>
              <a:rPr lang="vi-VN" smtClean="0">
                <a:solidFill>
                  <a:srgbClr val="0070C0"/>
                </a:solidFill>
              </a:rPr>
              <a:t>bài thuyết trình bằng điện tử </a:t>
            </a:r>
            <a:endParaRPr lang="en-US" smtClean="0">
              <a:solidFill>
                <a:srgbClr val="0070C0"/>
              </a:solidFill>
            </a:endParaRPr>
          </a:p>
          <a:p>
            <a:pPr marL="800100" lvl="2" indent="0">
              <a:buNone/>
            </a:pPr>
            <a:r>
              <a:rPr lang="en-US">
                <a:solidFill>
                  <a:srgbClr val="0070C0"/>
                </a:solidFill>
              </a:rPr>
              <a:t>	</a:t>
            </a:r>
            <a:r>
              <a:rPr lang="vi-VN" smtClean="0">
                <a:solidFill>
                  <a:srgbClr val="0070C0"/>
                </a:solidFill>
              </a:rPr>
              <a:t>• </a:t>
            </a:r>
            <a:r>
              <a:rPr lang="en-US" smtClean="0">
                <a:solidFill>
                  <a:srgbClr val="FF0000"/>
                </a:solidFill>
              </a:rPr>
              <a:t>????? </a:t>
            </a:r>
            <a:r>
              <a:rPr lang="vi-VN" smtClean="0">
                <a:solidFill>
                  <a:srgbClr val="0070C0"/>
                </a:solidFill>
              </a:rPr>
              <a:t>qui chuẩn liên quan đến việc sử dụng thư điện tử, lời nhắn, và hội thảo qua video </a:t>
            </a:r>
            <a:endParaRPr lang="en-US" smtClean="0">
              <a:solidFill>
                <a:srgbClr val="0070C0"/>
              </a:solidFill>
            </a:endParaRPr>
          </a:p>
          <a:p>
            <a:pPr marL="800100" lvl="2" indent="0">
              <a:buNone/>
            </a:pPr>
            <a:r>
              <a:rPr lang="en-US">
                <a:solidFill>
                  <a:srgbClr val="0070C0"/>
                </a:solidFill>
              </a:rPr>
              <a:t>	</a:t>
            </a:r>
            <a:r>
              <a:rPr lang="vi-VN" smtClean="0">
                <a:solidFill>
                  <a:srgbClr val="0070C0"/>
                </a:solidFill>
              </a:rPr>
              <a:t>• </a:t>
            </a:r>
            <a:r>
              <a:rPr lang="en-US" smtClean="0">
                <a:solidFill>
                  <a:srgbClr val="FF0000"/>
                </a:solidFill>
              </a:rPr>
              <a:t>????? </a:t>
            </a:r>
            <a:r>
              <a:rPr lang="vi-VN" smtClean="0">
                <a:solidFill>
                  <a:srgbClr val="0070C0"/>
                </a:solidFill>
              </a:rPr>
              <a:t>hình thức giao tiếp điện tử khác nhau (biểu đồ, trang web, …)</a:t>
            </a:r>
            <a:endParaRPr lang="en-US">
              <a:solidFill>
                <a:srgbClr val="0070C0"/>
              </a:solidFill>
            </a:endParaRPr>
          </a:p>
        </p:txBody>
      </p:sp>
      <p:sp>
        <p:nvSpPr>
          <p:cNvPr id="4" name="TextBox 3"/>
          <p:cNvSpPr txBox="1"/>
          <p:nvPr/>
        </p:nvSpPr>
        <p:spPr>
          <a:xfrm>
            <a:off x="457200" y="1219200"/>
            <a:ext cx="8608447" cy="461665"/>
          </a:xfrm>
          <a:prstGeom prst="rect">
            <a:avLst/>
          </a:prstGeom>
          <a:noFill/>
        </p:spPr>
        <p:txBody>
          <a:bodyPr wrap="none" rtlCol="0">
            <a:spAutoFit/>
          </a:bodyPr>
          <a:lstStyle/>
          <a:p>
            <a:r>
              <a:rPr lang="en-US" sz="2400" b="1" smtClean="0"/>
              <a:t>Mong muốn xác định được mức độ năng lực thể hiện qua động từ</a:t>
            </a:r>
            <a:endParaRPr lang="en-US" sz="2400" b="1"/>
          </a:p>
        </p:txBody>
      </p:sp>
      <p:sp>
        <p:nvSpPr>
          <p:cNvPr id="5" name="Rectangle 4"/>
          <p:cNvSpPr/>
          <p:nvPr/>
        </p:nvSpPr>
        <p:spPr>
          <a:xfrm>
            <a:off x="4934457" y="6091707"/>
            <a:ext cx="2475486" cy="276999"/>
          </a:xfrm>
          <a:prstGeom prst="rect">
            <a:avLst/>
          </a:prstGeom>
        </p:spPr>
        <p:txBody>
          <a:bodyPr wrap="none">
            <a:spAutoFit/>
          </a:bodyPr>
          <a:lstStyle/>
          <a:p>
            <a:r>
              <a:rPr lang="en-US" sz="1200" smtClean="0"/>
              <a:t>(phỏng theo Phạm Công Bằng, 2013)</a:t>
            </a:r>
            <a:endParaRPr lang="en-US" sz="1200"/>
          </a:p>
        </p:txBody>
      </p:sp>
      <p:sp>
        <p:nvSpPr>
          <p:cNvPr id="6" name="Slide Number Placeholder 5"/>
          <p:cNvSpPr>
            <a:spLocks noGrp="1"/>
          </p:cNvSpPr>
          <p:nvPr>
            <p:ph type="sldNum" sz="quarter" idx="12"/>
          </p:nvPr>
        </p:nvSpPr>
        <p:spPr/>
        <p:txBody>
          <a:bodyPr/>
          <a:lstStyle/>
          <a:p>
            <a:fld id="{2DC1AD5E-C186-425C-86E8-D873EB33AAA0}" type="slidenum">
              <a:rPr lang="en-US" smtClean="0"/>
              <a:t>20</a:t>
            </a:fld>
            <a:endParaRPr lang="en-US"/>
          </a:p>
        </p:txBody>
      </p:sp>
      <p:sp>
        <p:nvSpPr>
          <p:cNvPr id="7" name="Rectangle 6"/>
          <p:cNvSpPr/>
          <p:nvPr/>
        </p:nvSpPr>
        <p:spPr>
          <a:xfrm>
            <a:off x="457200" y="1752600"/>
            <a:ext cx="8382000" cy="4191000"/>
          </a:xfrm>
          <a:prstGeom prst="rect">
            <a:avLst/>
          </a:prstGeom>
          <a:no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81467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Ví dụ xác định mức độ năng lực (tt.)</a:t>
            </a:r>
            <a:endParaRPr lang="en-US"/>
          </a:p>
        </p:txBody>
      </p:sp>
      <p:sp>
        <p:nvSpPr>
          <p:cNvPr id="3" name="Content Placeholder 2"/>
          <p:cNvSpPr>
            <a:spLocks noGrp="1"/>
          </p:cNvSpPr>
          <p:nvPr>
            <p:ph idx="1"/>
          </p:nvPr>
        </p:nvSpPr>
        <p:spPr>
          <a:xfrm>
            <a:off x="609600" y="1295400"/>
            <a:ext cx="8077200" cy="4525963"/>
          </a:xfrm>
        </p:spPr>
        <p:txBody>
          <a:bodyPr>
            <a:normAutofit/>
          </a:bodyPr>
          <a:lstStyle/>
          <a:p>
            <a:pPr marL="0" indent="0">
              <a:buNone/>
            </a:pPr>
            <a:r>
              <a:rPr lang="en-US" smtClean="0"/>
              <a:t>Bước 1. Thực hiện khảo sát</a:t>
            </a:r>
          </a:p>
          <a:p>
            <a:pPr marL="0" indent="0">
              <a:buNone/>
            </a:pPr>
            <a:r>
              <a:rPr lang="en-US" smtClean="0"/>
              <a:t>Bước 2. Phân tích đánh giá</a:t>
            </a:r>
          </a:p>
          <a:p>
            <a:pPr marL="0" indent="0">
              <a:buNone/>
            </a:pPr>
            <a:r>
              <a:rPr lang="en-US" smtClean="0"/>
              <a:t>Bước 3. Xác định mức độ năng lực mong muốn</a:t>
            </a:r>
          </a:p>
        </p:txBody>
      </p:sp>
      <p:sp>
        <p:nvSpPr>
          <p:cNvPr id="5" name="Rectangle 4"/>
          <p:cNvSpPr/>
          <p:nvPr/>
        </p:nvSpPr>
        <p:spPr>
          <a:xfrm>
            <a:off x="4934457" y="6213901"/>
            <a:ext cx="2475486" cy="276999"/>
          </a:xfrm>
          <a:prstGeom prst="rect">
            <a:avLst/>
          </a:prstGeom>
        </p:spPr>
        <p:txBody>
          <a:bodyPr wrap="none">
            <a:spAutoFit/>
          </a:bodyPr>
          <a:lstStyle/>
          <a:p>
            <a:r>
              <a:rPr lang="en-US" sz="1200" smtClean="0"/>
              <a:t>(phỏng theo Phạm Công Bằng, 2013)</a:t>
            </a:r>
            <a:endParaRPr lang="en-US" sz="1200"/>
          </a:p>
        </p:txBody>
      </p:sp>
      <p:graphicFrame>
        <p:nvGraphicFramePr>
          <p:cNvPr id="6" name="Table 5"/>
          <p:cNvGraphicFramePr>
            <a:graphicFrameLocks noGrp="1"/>
          </p:cNvGraphicFramePr>
          <p:nvPr>
            <p:extLst>
              <p:ext uri="{D42A27DB-BD31-4B8C-83A1-F6EECF244321}">
                <p14:modId xmlns:p14="http://schemas.microsoft.com/office/powerpoint/2010/main" val="1226552123"/>
              </p:ext>
            </p:extLst>
          </p:nvPr>
        </p:nvGraphicFramePr>
        <p:xfrm>
          <a:off x="1447800" y="3124199"/>
          <a:ext cx="6096000" cy="2971801"/>
        </p:xfrm>
        <a:graphic>
          <a:graphicData uri="http://schemas.openxmlformats.org/drawingml/2006/table">
            <a:tbl>
              <a:tblPr firstRow="1" firstCol="1" bandRow="1">
                <a:tableStyleId>{5C22544A-7EE6-4342-B048-85BDC9FD1C3A}</a:tableStyleId>
              </a:tblPr>
              <a:tblGrid>
                <a:gridCol w="992149"/>
                <a:gridCol w="1954717"/>
                <a:gridCol w="3149134"/>
              </a:tblGrid>
              <a:tr h="424543">
                <a:tc>
                  <a:txBody>
                    <a:bodyPr/>
                    <a:lstStyle/>
                    <a:p>
                      <a:pPr algn="ctr">
                        <a:spcAft>
                          <a:spcPts val="0"/>
                        </a:spcAft>
                      </a:pPr>
                      <a:r>
                        <a:rPr lang="en-US" sz="1800">
                          <a:effectLst/>
                        </a:rPr>
                        <a:t>Nhóm</a:t>
                      </a:r>
                      <a:endParaRPr lang="en-US" sz="1800">
                        <a:effectLst/>
                        <a:latin typeface="Times New Roman"/>
                        <a:ea typeface="Calibri"/>
                      </a:endParaRPr>
                    </a:p>
                  </a:txBody>
                  <a:tcPr marL="68580" marR="68580" marT="0" marB="0"/>
                </a:tc>
                <a:tc>
                  <a:txBody>
                    <a:bodyPr/>
                    <a:lstStyle/>
                    <a:p>
                      <a:pPr algn="ctr">
                        <a:spcAft>
                          <a:spcPts val="0"/>
                        </a:spcAft>
                      </a:pPr>
                      <a:r>
                        <a:rPr lang="en-US" sz="1800">
                          <a:effectLst/>
                        </a:rPr>
                        <a:t>Mức độ</a:t>
                      </a:r>
                      <a:endParaRPr lang="en-US" sz="1800">
                        <a:effectLst/>
                        <a:latin typeface="Times New Roman"/>
                        <a:ea typeface="Calibri"/>
                      </a:endParaRPr>
                    </a:p>
                  </a:txBody>
                  <a:tcPr marL="68580" marR="68580" marT="0" marB="0"/>
                </a:tc>
                <a:tc>
                  <a:txBody>
                    <a:bodyPr/>
                    <a:lstStyle/>
                    <a:p>
                      <a:pPr algn="ctr">
                        <a:spcAft>
                          <a:spcPts val="0"/>
                        </a:spcAft>
                      </a:pPr>
                      <a:r>
                        <a:rPr lang="en-US" sz="1800">
                          <a:effectLst/>
                        </a:rPr>
                        <a:t>Ý nghĩa</a:t>
                      </a:r>
                      <a:endParaRPr lang="en-US" sz="1800">
                        <a:effectLst/>
                        <a:latin typeface="Times New Roman"/>
                        <a:ea typeface="Calibri"/>
                      </a:endParaRPr>
                    </a:p>
                  </a:txBody>
                  <a:tcPr marL="68580" marR="68580" marT="0" marB="0"/>
                </a:tc>
              </a:tr>
              <a:tr h="424543">
                <a:tc>
                  <a:txBody>
                    <a:bodyPr/>
                    <a:lstStyle/>
                    <a:p>
                      <a:pPr algn="ctr">
                        <a:spcAft>
                          <a:spcPts val="0"/>
                        </a:spcAft>
                      </a:pPr>
                      <a:r>
                        <a:rPr lang="en-US" sz="1800">
                          <a:effectLst/>
                        </a:rPr>
                        <a:t>1</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0,0 – 2,0</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biết qua/ có nghe qua</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2</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2,0 – 3,0</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hiểu biết/ có thể tham gia</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3</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3,0 – 3,5</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khả năng ứng dụng</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4</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3,5 – 4,0</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khả năng phân tích</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5</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4,0 – 4,5</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khả năng tổng hợp</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6</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4,5 – 5,0</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khả năng đánh giá</a:t>
                      </a:r>
                      <a:endParaRPr lang="en-US" sz="1800">
                        <a:effectLst/>
                        <a:latin typeface="Times New Roman"/>
                        <a:ea typeface="Calibri"/>
                      </a:endParaRPr>
                    </a:p>
                  </a:txBody>
                  <a:tcPr marL="68580" marR="68580" marT="0" marB="0" anchor="ctr"/>
                </a:tc>
              </a:tr>
            </a:tbl>
          </a:graphicData>
        </a:graphic>
      </p:graphicFrame>
      <p:sp>
        <p:nvSpPr>
          <p:cNvPr id="7" name="Slide Number Placeholder 6"/>
          <p:cNvSpPr>
            <a:spLocks noGrp="1"/>
          </p:cNvSpPr>
          <p:nvPr>
            <p:ph type="sldNum" sz="quarter" idx="12"/>
          </p:nvPr>
        </p:nvSpPr>
        <p:spPr/>
        <p:txBody>
          <a:bodyPr/>
          <a:lstStyle/>
          <a:p>
            <a:fld id="{2DC1AD5E-C186-425C-86E8-D873EB33AAA0}" type="slidenum">
              <a:rPr lang="en-US" smtClean="0"/>
              <a:t>21</a:t>
            </a:fld>
            <a:endParaRPr lang="en-US"/>
          </a:p>
        </p:txBody>
      </p:sp>
    </p:spTree>
    <p:extLst>
      <p:ext uri="{BB962C8B-B14F-4D97-AF65-F5344CB8AC3E}">
        <p14:creationId xmlns:p14="http://schemas.microsoft.com/office/powerpoint/2010/main" val="2948748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Phân loại của Bloom</a:t>
            </a:r>
          </a:p>
        </p:txBody>
      </p:sp>
      <p:sp>
        <p:nvSpPr>
          <p:cNvPr id="3" name="Content Placeholder 2"/>
          <p:cNvSpPr>
            <a:spLocks noGrp="1"/>
          </p:cNvSpPr>
          <p:nvPr>
            <p:ph idx="1"/>
          </p:nvPr>
        </p:nvSpPr>
        <p:spPr/>
        <p:txBody>
          <a:bodyPr/>
          <a:lstStyle/>
          <a:p>
            <a:r>
              <a:rPr lang="vi-VN"/>
              <a:t>Phân loại này thể hiện quá trình phức tạp tăng dần điều mà ta muốn sinh viên đạt </a:t>
            </a:r>
            <a:r>
              <a:rPr lang="vi-VN" smtClean="0"/>
              <a:t>đ</a:t>
            </a:r>
            <a:r>
              <a:rPr lang="en-US"/>
              <a:t>ư</a:t>
            </a:r>
            <a:r>
              <a:rPr lang="vi-VN" smtClean="0"/>
              <a:t>ợc </a:t>
            </a:r>
            <a:endParaRPr lang="vi-VN"/>
          </a:p>
          <a:p>
            <a:r>
              <a:rPr lang="vi-VN" smtClean="0"/>
              <a:t>Làm </a:t>
            </a:r>
            <a:r>
              <a:rPr lang="vi-VN"/>
              <a:t>cơ sở để xây dựng cấu trúc chuẩn đầu ra </a:t>
            </a:r>
          </a:p>
          <a:p>
            <a:r>
              <a:rPr lang="vi-VN" smtClean="0"/>
              <a:t>Sử </a:t>
            </a:r>
            <a:r>
              <a:rPr lang="vi-VN"/>
              <a:t>dụng dạng thức động từ phản ánh mức độ phức tạp tăng dần của nhận thức, kỹ năng và thái độ </a:t>
            </a:r>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22</a:t>
            </a:fld>
            <a:endParaRPr lang="en-US"/>
          </a:p>
        </p:txBody>
      </p:sp>
    </p:spTree>
    <p:extLst>
      <p:ext uri="{BB962C8B-B14F-4D97-AF65-F5344CB8AC3E}">
        <p14:creationId xmlns:p14="http://schemas.microsoft.com/office/powerpoint/2010/main" val="2485406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Phân loại của </a:t>
            </a:r>
            <a:r>
              <a:rPr lang="en-US" smtClean="0"/>
              <a:t>Bloom (tt.)</a:t>
            </a:r>
            <a:endParaRPr lang="en-US"/>
          </a:p>
        </p:txBody>
      </p:sp>
      <p:sp>
        <p:nvSpPr>
          <p:cNvPr id="3" name="Content Placeholder 2"/>
          <p:cNvSpPr>
            <a:spLocks noGrp="1"/>
          </p:cNvSpPr>
          <p:nvPr>
            <p:ph idx="1"/>
          </p:nvPr>
        </p:nvSpPr>
        <p:spPr>
          <a:xfrm>
            <a:off x="457200" y="1295400"/>
            <a:ext cx="8229600" cy="4525963"/>
          </a:xfrm>
        </p:spPr>
        <p:txBody>
          <a:bodyPr/>
          <a:lstStyle/>
          <a:p>
            <a:r>
              <a:rPr lang="en-US" smtClean="0"/>
              <a:t>Kiến thức</a:t>
            </a:r>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23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3471" y="1800212"/>
            <a:ext cx="6601338" cy="371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28664" y="4964668"/>
            <a:ext cx="2066271" cy="369332"/>
          </a:xfrm>
          <a:prstGeom prst="rect">
            <a:avLst/>
          </a:prstGeom>
          <a:noFill/>
        </p:spPr>
        <p:txBody>
          <a:bodyPr wrap="none" rtlCol="0">
            <a:spAutoFit/>
          </a:bodyPr>
          <a:lstStyle/>
          <a:p>
            <a:pPr algn="r"/>
            <a:r>
              <a:rPr lang="en-US" smtClean="0"/>
              <a:t>Nhớ không cần hiểu</a:t>
            </a:r>
            <a:endParaRPr lang="en-US"/>
          </a:p>
        </p:txBody>
      </p:sp>
      <p:cxnSp>
        <p:nvCxnSpPr>
          <p:cNvPr id="8" name="Straight Connector 7"/>
          <p:cNvCxnSpPr>
            <a:stCxn id="6" idx="3"/>
          </p:cNvCxnSpPr>
          <p:nvPr/>
        </p:nvCxnSpPr>
        <p:spPr>
          <a:xfrm>
            <a:off x="2494935" y="5149334"/>
            <a:ext cx="3244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94935" y="4495800"/>
            <a:ext cx="5530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21857" y="3886200"/>
            <a:ext cx="3244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819400" y="3352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86100" y="2743200"/>
            <a:ext cx="419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146322" y="2286000"/>
            <a:ext cx="52111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3336" y="4306669"/>
            <a:ext cx="2194832" cy="646331"/>
          </a:xfrm>
          <a:prstGeom prst="rect">
            <a:avLst/>
          </a:prstGeom>
          <a:noFill/>
        </p:spPr>
        <p:txBody>
          <a:bodyPr wrap="none" rtlCol="0">
            <a:spAutoFit/>
          </a:bodyPr>
          <a:lstStyle/>
          <a:p>
            <a:pPr algn="r"/>
            <a:r>
              <a:rPr lang="en-US" smtClean="0"/>
              <a:t>Diễn giải thông tin đã</a:t>
            </a:r>
            <a:br>
              <a:rPr lang="en-US" smtClean="0"/>
            </a:br>
            <a:r>
              <a:rPr lang="en-US" smtClean="0"/>
              <a:t>nhận được</a:t>
            </a:r>
            <a:endParaRPr lang="en-US"/>
          </a:p>
        </p:txBody>
      </p:sp>
      <p:sp>
        <p:nvSpPr>
          <p:cNvPr id="17" name="TextBox 16"/>
          <p:cNvSpPr txBox="1"/>
          <p:nvPr/>
        </p:nvSpPr>
        <p:spPr>
          <a:xfrm>
            <a:off x="409756" y="3657600"/>
            <a:ext cx="2524858" cy="646331"/>
          </a:xfrm>
          <a:prstGeom prst="rect">
            <a:avLst/>
          </a:prstGeom>
          <a:noFill/>
        </p:spPr>
        <p:txBody>
          <a:bodyPr wrap="none" rtlCol="0">
            <a:spAutoFit/>
          </a:bodyPr>
          <a:lstStyle/>
          <a:p>
            <a:pPr algn="r"/>
            <a:r>
              <a:rPr lang="en-US" smtClean="0"/>
              <a:t>Vận dụng vào tình huống</a:t>
            </a:r>
            <a:br>
              <a:rPr lang="en-US" smtClean="0"/>
            </a:br>
            <a:r>
              <a:rPr lang="en-US" smtClean="0"/>
              <a:t>bối cảnh mới</a:t>
            </a:r>
            <a:endParaRPr lang="en-US"/>
          </a:p>
        </p:txBody>
      </p:sp>
      <p:sp>
        <p:nvSpPr>
          <p:cNvPr id="18" name="TextBox 17"/>
          <p:cNvSpPr txBox="1"/>
          <p:nvPr/>
        </p:nvSpPr>
        <p:spPr>
          <a:xfrm>
            <a:off x="589613" y="3087469"/>
            <a:ext cx="2345001" cy="646331"/>
          </a:xfrm>
          <a:prstGeom prst="rect">
            <a:avLst/>
          </a:prstGeom>
          <a:noFill/>
        </p:spPr>
        <p:txBody>
          <a:bodyPr wrap="none" rtlCol="0">
            <a:spAutoFit/>
          </a:bodyPr>
          <a:lstStyle/>
          <a:p>
            <a:pPr algn="r"/>
            <a:r>
              <a:rPr lang="en-US" spc="-5" smtClean="0"/>
              <a:t>Bi</a:t>
            </a:r>
            <a:r>
              <a:rPr lang="en-US" smtClean="0"/>
              <a:t>ết </a:t>
            </a:r>
            <a:r>
              <a:rPr lang="en-US" spc="-155" smtClean="0"/>
              <a:t> </a:t>
            </a:r>
            <a:r>
              <a:rPr lang="en-US"/>
              <a:t>tách </a:t>
            </a:r>
            <a:r>
              <a:rPr lang="en-US" spc="-155"/>
              <a:t> </a:t>
            </a:r>
            <a:r>
              <a:rPr lang="en-US"/>
              <a:t>từ </a:t>
            </a:r>
            <a:r>
              <a:rPr lang="en-US" spc="-150"/>
              <a:t> </a:t>
            </a:r>
            <a:r>
              <a:rPr lang="en-US"/>
              <a:t>t</a:t>
            </a:r>
            <a:r>
              <a:rPr lang="en-US" spc="-5"/>
              <a:t>ổ</a:t>
            </a:r>
            <a:r>
              <a:rPr lang="en-US"/>
              <a:t>ng </a:t>
            </a:r>
            <a:r>
              <a:rPr lang="en-US" spc="-155"/>
              <a:t> </a:t>
            </a:r>
            <a:r>
              <a:rPr lang="en-US"/>
              <a:t>t</a:t>
            </a:r>
            <a:r>
              <a:rPr lang="en-US" spc="5"/>
              <a:t>h</a:t>
            </a:r>
            <a:r>
              <a:rPr lang="en-US"/>
              <a:t>ể </a:t>
            </a:r>
            <a:r>
              <a:rPr lang="en-US" spc="-155"/>
              <a:t> </a:t>
            </a:r>
            <a:r>
              <a:rPr lang="en-US" spc="-155" smtClean="0"/>
              <a:t/>
            </a:r>
            <a:br>
              <a:rPr lang="en-US" spc="-155" smtClean="0"/>
            </a:br>
            <a:r>
              <a:rPr lang="en-US" smtClean="0"/>
              <a:t>thành </a:t>
            </a:r>
            <a:r>
              <a:rPr lang="en-US" spc="-155" smtClean="0"/>
              <a:t> </a:t>
            </a:r>
            <a:r>
              <a:rPr lang="en-US" spc="-5"/>
              <a:t>b</a:t>
            </a:r>
            <a:r>
              <a:rPr lang="en-US"/>
              <a:t>ộ </a:t>
            </a:r>
            <a:r>
              <a:rPr lang="en-US" spc="-155"/>
              <a:t> </a:t>
            </a:r>
            <a:r>
              <a:rPr lang="en-US" spc="-5"/>
              <a:t>p</a:t>
            </a:r>
            <a:r>
              <a:rPr lang="en-US" spc="5"/>
              <a:t>h</a:t>
            </a:r>
            <a:r>
              <a:rPr lang="en-US"/>
              <a:t>ận </a:t>
            </a:r>
            <a:r>
              <a:rPr lang="en-US" spc="-155"/>
              <a:t> </a:t>
            </a:r>
            <a:endParaRPr lang="en-US"/>
          </a:p>
        </p:txBody>
      </p:sp>
      <p:sp>
        <p:nvSpPr>
          <p:cNvPr id="19" name="TextBox 18"/>
          <p:cNvSpPr txBox="1"/>
          <p:nvPr/>
        </p:nvSpPr>
        <p:spPr>
          <a:xfrm>
            <a:off x="557301" y="2477869"/>
            <a:ext cx="2613601" cy="646331"/>
          </a:xfrm>
          <a:prstGeom prst="rect">
            <a:avLst/>
          </a:prstGeom>
          <a:noFill/>
        </p:spPr>
        <p:txBody>
          <a:bodyPr wrap="none" rtlCol="0">
            <a:spAutoFit/>
          </a:bodyPr>
          <a:lstStyle/>
          <a:p>
            <a:pPr algn="r"/>
            <a:r>
              <a:rPr lang="en-US" smtClean="0"/>
              <a:t>Biết</a:t>
            </a:r>
            <a:r>
              <a:rPr lang="en-US" spc="70" smtClean="0"/>
              <a:t> </a:t>
            </a:r>
            <a:r>
              <a:rPr lang="en-US" spc="5"/>
              <a:t>k</a:t>
            </a:r>
            <a:r>
              <a:rPr lang="en-US"/>
              <a:t>ết</a:t>
            </a:r>
            <a:r>
              <a:rPr lang="en-US" spc="65"/>
              <a:t> </a:t>
            </a:r>
            <a:r>
              <a:rPr lang="en-US" spc="5"/>
              <a:t>h</a:t>
            </a:r>
            <a:r>
              <a:rPr lang="en-US" spc="-5"/>
              <a:t>ợ</a:t>
            </a:r>
            <a:r>
              <a:rPr lang="en-US"/>
              <a:t>p</a:t>
            </a:r>
            <a:r>
              <a:rPr lang="en-US" spc="70"/>
              <a:t> </a:t>
            </a:r>
            <a:r>
              <a:rPr lang="en-US"/>
              <a:t>các</a:t>
            </a:r>
            <a:r>
              <a:rPr lang="en-US" spc="70"/>
              <a:t> </a:t>
            </a:r>
            <a:r>
              <a:rPr lang="en-US"/>
              <a:t>bộ</a:t>
            </a:r>
            <a:r>
              <a:rPr lang="en-US" spc="70"/>
              <a:t> </a:t>
            </a:r>
            <a:r>
              <a:rPr lang="en-US" spc="-5"/>
              <a:t>p</a:t>
            </a:r>
            <a:r>
              <a:rPr lang="en-US" spc="5"/>
              <a:t>h</a:t>
            </a:r>
            <a:r>
              <a:rPr lang="en-US"/>
              <a:t>ận</a:t>
            </a:r>
            <a:r>
              <a:rPr lang="en-US" spc="70"/>
              <a:t> </a:t>
            </a:r>
            <a:r>
              <a:rPr lang="en-US" spc="70" smtClean="0"/>
              <a:t/>
            </a:r>
            <a:br>
              <a:rPr lang="en-US" spc="70" smtClean="0"/>
            </a:br>
            <a:r>
              <a:rPr lang="en-US" smtClean="0"/>
              <a:t>thành</a:t>
            </a:r>
            <a:r>
              <a:rPr lang="en-US" spc="70" smtClean="0"/>
              <a:t> </a:t>
            </a:r>
            <a:r>
              <a:rPr lang="en-US"/>
              <a:t>t</a:t>
            </a:r>
            <a:r>
              <a:rPr lang="en-US" spc="5"/>
              <a:t>ổ</a:t>
            </a:r>
            <a:r>
              <a:rPr lang="en-US" spc="-5"/>
              <a:t>n</a:t>
            </a:r>
            <a:r>
              <a:rPr lang="en-US"/>
              <a:t>g</a:t>
            </a:r>
            <a:r>
              <a:rPr lang="en-US" spc="65"/>
              <a:t> </a:t>
            </a:r>
            <a:r>
              <a:rPr lang="en-US" spc="-5"/>
              <a:t>t</a:t>
            </a:r>
            <a:r>
              <a:rPr lang="en-US" spc="5"/>
              <a:t>h</a:t>
            </a:r>
            <a:r>
              <a:rPr lang="en-US"/>
              <a:t>ể </a:t>
            </a:r>
            <a:r>
              <a:rPr lang="en-US" spc="-5"/>
              <a:t>m</a:t>
            </a:r>
            <a:r>
              <a:rPr lang="en-US" spc="5"/>
              <a:t>ớ</a:t>
            </a:r>
            <a:r>
              <a:rPr lang="en-US"/>
              <a:t>i </a:t>
            </a:r>
          </a:p>
        </p:txBody>
      </p:sp>
      <p:sp>
        <p:nvSpPr>
          <p:cNvPr id="20" name="TextBox 19"/>
          <p:cNvSpPr txBox="1"/>
          <p:nvPr/>
        </p:nvSpPr>
        <p:spPr>
          <a:xfrm>
            <a:off x="1050963" y="1828800"/>
            <a:ext cx="2134687" cy="646331"/>
          </a:xfrm>
          <a:prstGeom prst="rect">
            <a:avLst/>
          </a:prstGeom>
          <a:noFill/>
        </p:spPr>
        <p:txBody>
          <a:bodyPr wrap="none" rtlCol="0">
            <a:spAutoFit/>
          </a:bodyPr>
          <a:lstStyle/>
          <a:p>
            <a:pPr algn="r"/>
            <a:r>
              <a:rPr lang="en-US" smtClean="0"/>
              <a:t>So</a:t>
            </a:r>
            <a:r>
              <a:rPr lang="en-US" spc="150" smtClean="0"/>
              <a:t> </a:t>
            </a:r>
            <a:r>
              <a:rPr lang="en-US"/>
              <a:t>sánh,</a:t>
            </a:r>
            <a:r>
              <a:rPr lang="en-US" spc="150"/>
              <a:t> </a:t>
            </a:r>
            <a:r>
              <a:rPr lang="en-US"/>
              <a:t>phê</a:t>
            </a:r>
            <a:r>
              <a:rPr lang="en-US" spc="150"/>
              <a:t> </a:t>
            </a:r>
            <a:r>
              <a:rPr lang="en-US"/>
              <a:t>phán,</a:t>
            </a:r>
            <a:r>
              <a:rPr lang="en-US" spc="150"/>
              <a:t> </a:t>
            </a:r>
            <a:r>
              <a:rPr lang="en-US" spc="150" smtClean="0"/>
              <a:t/>
            </a:r>
            <a:br>
              <a:rPr lang="en-US" spc="150" smtClean="0"/>
            </a:br>
            <a:r>
              <a:rPr lang="en-US" smtClean="0"/>
              <a:t>ch</a:t>
            </a:r>
            <a:r>
              <a:rPr lang="en-US" spc="5" smtClean="0"/>
              <a:t>ọ</a:t>
            </a:r>
            <a:r>
              <a:rPr lang="en-US" smtClean="0"/>
              <a:t>n</a:t>
            </a:r>
            <a:r>
              <a:rPr lang="en-US" spc="150" smtClean="0"/>
              <a:t> </a:t>
            </a:r>
            <a:r>
              <a:rPr lang="en-US" spc="-10"/>
              <a:t>l</a:t>
            </a:r>
            <a:r>
              <a:rPr lang="en-US" spc="5"/>
              <a:t>ọ</a:t>
            </a:r>
            <a:r>
              <a:rPr lang="en-US" spc="-5"/>
              <a:t>c</a:t>
            </a:r>
            <a:r>
              <a:rPr lang="en-US"/>
              <a:t>,</a:t>
            </a:r>
            <a:r>
              <a:rPr lang="en-US" spc="145"/>
              <a:t> </a:t>
            </a:r>
            <a:r>
              <a:rPr lang="en-US" spc="5"/>
              <a:t>q</a:t>
            </a:r>
            <a:r>
              <a:rPr lang="en-US" spc="-5"/>
              <a:t>u</a:t>
            </a:r>
            <a:r>
              <a:rPr lang="en-US" spc="5"/>
              <a:t>y</a:t>
            </a:r>
            <a:r>
              <a:rPr lang="en-US"/>
              <a:t>ết </a:t>
            </a:r>
            <a:r>
              <a:rPr lang="en-US" spc="5"/>
              <a:t>đ</a:t>
            </a:r>
            <a:r>
              <a:rPr lang="en-US"/>
              <a:t>ịnh</a:t>
            </a:r>
          </a:p>
        </p:txBody>
      </p:sp>
    </p:spTree>
    <p:extLst>
      <p:ext uri="{BB962C8B-B14F-4D97-AF65-F5344CB8AC3E}">
        <p14:creationId xmlns:p14="http://schemas.microsoft.com/office/powerpoint/2010/main" val="397932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Phân loại của </a:t>
            </a:r>
            <a:r>
              <a:rPr lang="en-US" smtClean="0"/>
              <a:t>Bloom (tt.)</a:t>
            </a:r>
            <a:endParaRPr lang="en-US"/>
          </a:p>
        </p:txBody>
      </p:sp>
      <p:sp>
        <p:nvSpPr>
          <p:cNvPr id="3" name="Content Placeholder 2"/>
          <p:cNvSpPr>
            <a:spLocks noGrp="1"/>
          </p:cNvSpPr>
          <p:nvPr>
            <p:ph idx="1"/>
          </p:nvPr>
        </p:nvSpPr>
        <p:spPr>
          <a:xfrm>
            <a:off x="457200" y="1295400"/>
            <a:ext cx="8229600" cy="4525963"/>
          </a:xfrm>
        </p:spPr>
        <p:txBody>
          <a:bodyPr/>
          <a:lstStyle/>
          <a:p>
            <a:r>
              <a:rPr lang="en-US" smtClean="0"/>
              <a:t>Kỹ năng</a:t>
            </a:r>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24</a:t>
            </a:fld>
            <a:endParaRPr lang="en-US"/>
          </a:p>
        </p:txBody>
      </p:sp>
      <p:sp>
        <p:nvSpPr>
          <p:cNvPr id="5" name="Rectangle 4"/>
          <p:cNvSpPr/>
          <p:nvPr/>
        </p:nvSpPr>
        <p:spPr>
          <a:xfrm>
            <a:off x="1219200" y="4800600"/>
            <a:ext cx="3886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rPr>
              <a:t>Bắt chước</a:t>
            </a:r>
            <a:endParaRPr lang="en-US" sz="2400" b="1">
              <a:solidFill>
                <a:schemeClr val="tx1"/>
              </a:solidFill>
            </a:endParaRPr>
          </a:p>
        </p:txBody>
      </p:sp>
      <p:sp>
        <p:nvSpPr>
          <p:cNvPr id="8" name="Rectangle 7"/>
          <p:cNvSpPr/>
          <p:nvPr/>
        </p:nvSpPr>
        <p:spPr>
          <a:xfrm>
            <a:off x="1524000" y="4191000"/>
            <a:ext cx="3276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rPr>
              <a:t>Thao tác</a:t>
            </a:r>
            <a:endParaRPr lang="en-US" sz="2400" b="1">
              <a:solidFill>
                <a:schemeClr val="tx1"/>
              </a:solidFill>
            </a:endParaRPr>
          </a:p>
        </p:txBody>
      </p:sp>
      <p:sp>
        <p:nvSpPr>
          <p:cNvPr id="9" name="Rectangle 8"/>
          <p:cNvSpPr/>
          <p:nvPr/>
        </p:nvSpPr>
        <p:spPr>
          <a:xfrm>
            <a:off x="1752600" y="3581400"/>
            <a:ext cx="2819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rPr>
              <a:t>Chuẩn hóa</a:t>
            </a:r>
            <a:endParaRPr lang="en-US" sz="2400" b="1">
              <a:solidFill>
                <a:schemeClr val="tx1"/>
              </a:solidFill>
            </a:endParaRPr>
          </a:p>
        </p:txBody>
      </p:sp>
      <p:sp>
        <p:nvSpPr>
          <p:cNvPr id="10" name="Rectangle 9"/>
          <p:cNvSpPr/>
          <p:nvPr/>
        </p:nvSpPr>
        <p:spPr>
          <a:xfrm>
            <a:off x="1981200" y="2971800"/>
            <a:ext cx="2362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rPr>
              <a:t>Phối hợp</a:t>
            </a:r>
            <a:endParaRPr lang="en-US" sz="2400" b="1">
              <a:solidFill>
                <a:schemeClr val="tx1"/>
              </a:solidFill>
            </a:endParaRPr>
          </a:p>
        </p:txBody>
      </p:sp>
      <p:sp>
        <p:nvSpPr>
          <p:cNvPr id="11" name="Rectangle 10"/>
          <p:cNvSpPr/>
          <p:nvPr/>
        </p:nvSpPr>
        <p:spPr>
          <a:xfrm>
            <a:off x="2286000" y="23622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rPr>
              <a:t>Tự nhiên</a:t>
            </a:r>
            <a:endParaRPr lang="en-US" sz="2400" b="1">
              <a:solidFill>
                <a:schemeClr val="tx1"/>
              </a:solidFill>
            </a:endParaRPr>
          </a:p>
        </p:txBody>
      </p:sp>
      <p:cxnSp>
        <p:nvCxnSpPr>
          <p:cNvPr id="12" name="Straight Connector 11"/>
          <p:cNvCxnSpPr>
            <a:stCxn id="5" idx="3"/>
          </p:cNvCxnSpPr>
          <p:nvPr/>
        </p:nvCxnSpPr>
        <p:spPr>
          <a:xfrm>
            <a:off x="5105400" y="51054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91981" y="4920734"/>
            <a:ext cx="2176493" cy="369332"/>
          </a:xfrm>
          <a:prstGeom prst="rect">
            <a:avLst/>
          </a:prstGeom>
          <a:noFill/>
        </p:spPr>
        <p:txBody>
          <a:bodyPr wrap="none" rtlCol="0">
            <a:spAutoFit/>
          </a:bodyPr>
          <a:lstStyle/>
          <a:p>
            <a:r>
              <a:rPr lang="en-US" smtClean="0"/>
              <a:t>Quan sát và làm theo</a:t>
            </a:r>
            <a:endParaRPr lang="en-US"/>
          </a:p>
        </p:txBody>
      </p:sp>
      <p:sp>
        <p:nvSpPr>
          <p:cNvPr id="15" name="TextBox 14"/>
          <p:cNvSpPr txBox="1"/>
          <p:nvPr/>
        </p:nvSpPr>
        <p:spPr>
          <a:xfrm>
            <a:off x="5486400" y="4191000"/>
            <a:ext cx="2881558" cy="646331"/>
          </a:xfrm>
          <a:prstGeom prst="rect">
            <a:avLst/>
          </a:prstGeom>
          <a:noFill/>
        </p:spPr>
        <p:txBody>
          <a:bodyPr wrap="none" rtlCol="0">
            <a:spAutoFit/>
          </a:bodyPr>
          <a:lstStyle/>
          <a:p>
            <a:r>
              <a:rPr lang="en-US" spc="-5" smtClean="0"/>
              <a:t>Làm </a:t>
            </a:r>
            <a:r>
              <a:rPr lang="en-US" smtClean="0"/>
              <a:t>theo</a:t>
            </a:r>
            <a:r>
              <a:rPr lang="en-US" spc="70" smtClean="0"/>
              <a:t> </a:t>
            </a:r>
            <a:r>
              <a:rPr lang="en-US"/>
              <a:t>c</a:t>
            </a:r>
            <a:r>
              <a:rPr lang="en-US" spc="5"/>
              <a:t>h</a:t>
            </a:r>
            <a:r>
              <a:rPr lang="en-US"/>
              <a:t>ỉ </a:t>
            </a:r>
            <a:r>
              <a:rPr lang="en-US" spc="5"/>
              <a:t>d</a:t>
            </a:r>
            <a:r>
              <a:rPr lang="en-US"/>
              <a:t>ẫn</a:t>
            </a:r>
            <a:r>
              <a:rPr lang="en-US" spc="-5"/>
              <a:t> </a:t>
            </a:r>
            <a:r>
              <a:rPr lang="en-US"/>
              <a:t>không</a:t>
            </a:r>
            <a:r>
              <a:rPr lang="en-US" spc="-5"/>
              <a:t> </a:t>
            </a:r>
            <a:r>
              <a:rPr lang="en-US"/>
              <a:t>còn</a:t>
            </a:r>
            <a:r>
              <a:rPr lang="en-US" spc="-5"/>
              <a:t> </a:t>
            </a:r>
            <a:r>
              <a:rPr lang="en-US" spc="-5" smtClean="0"/>
              <a:t/>
            </a:r>
            <a:br>
              <a:rPr lang="en-US" spc="-5" smtClean="0"/>
            </a:br>
            <a:r>
              <a:rPr lang="en-US" smtClean="0"/>
              <a:t>bắt </a:t>
            </a:r>
            <a:r>
              <a:rPr lang="en-US"/>
              <a:t>c</a:t>
            </a:r>
            <a:r>
              <a:rPr lang="en-US" spc="5"/>
              <a:t>h</a:t>
            </a:r>
            <a:r>
              <a:rPr lang="en-US" spc="-5"/>
              <a:t>ư</a:t>
            </a:r>
            <a:r>
              <a:rPr lang="en-US" spc="5"/>
              <a:t>ớ</a:t>
            </a:r>
            <a:r>
              <a:rPr lang="en-US"/>
              <a:t>c</a:t>
            </a:r>
            <a:r>
              <a:rPr lang="en-US" spc="-5"/>
              <a:t> </a:t>
            </a:r>
            <a:r>
              <a:rPr lang="en-US"/>
              <a:t>máy m</a:t>
            </a:r>
            <a:r>
              <a:rPr lang="en-US" spc="5"/>
              <a:t>ó</a:t>
            </a:r>
            <a:r>
              <a:rPr lang="en-US"/>
              <a:t>c</a:t>
            </a:r>
          </a:p>
        </p:txBody>
      </p:sp>
      <p:cxnSp>
        <p:nvCxnSpPr>
          <p:cNvPr id="16" name="Straight Connector 15"/>
          <p:cNvCxnSpPr>
            <a:stCxn id="8" idx="3"/>
          </p:cNvCxnSpPr>
          <p:nvPr/>
        </p:nvCxnSpPr>
        <p:spPr>
          <a:xfrm>
            <a:off x="4800600" y="44958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486400" y="3563034"/>
            <a:ext cx="3441007" cy="646331"/>
          </a:xfrm>
          <a:prstGeom prst="rect">
            <a:avLst/>
          </a:prstGeom>
          <a:noFill/>
        </p:spPr>
        <p:txBody>
          <a:bodyPr wrap="none" rtlCol="0">
            <a:spAutoFit/>
          </a:bodyPr>
          <a:lstStyle/>
          <a:p>
            <a:r>
              <a:rPr lang="en-US"/>
              <a:t>Th</a:t>
            </a:r>
            <a:r>
              <a:rPr lang="en-US" spc="5"/>
              <a:t>ự</a:t>
            </a:r>
            <a:r>
              <a:rPr lang="en-US"/>
              <a:t>c</a:t>
            </a:r>
            <a:r>
              <a:rPr lang="en-US" spc="150"/>
              <a:t> </a:t>
            </a:r>
            <a:r>
              <a:rPr lang="en-US"/>
              <a:t>hiện</a:t>
            </a:r>
            <a:r>
              <a:rPr lang="en-US" spc="160"/>
              <a:t> </a:t>
            </a:r>
            <a:r>
              <a:rPr lang="en-US" spc="-5"/>
              <a:t>m</a:t>
            </a:r>
            <a:r>
              <a:rPr lang="en-US" spc="5"/>
              <a:t>ộ</a:t>
            </a:r>
            <a:r>
              <a:rPr lang="en-US"/>
              <a:t>t cách </a:t>
            </a:r>
            <a:r>
              <a:rPr lang="en-US" spc="5"/>
              <a:t>độ</a:t>
            </a:r>
            <a:r>
              <a:rPr lang="en-US"/>
              <a:t>c </a:t>
            </a:r>
            <a:r>
              <a:rPr lang="en-US" smtClean="0"/>
              <a:t>l</a:t>
            </a:r>
            <a:r>
              <a:rPr lang="en-US" spc="-5" smtClean="0"/>
              <a:t>ậ</a:t>
            </a:r>
            <a:r>
              <a:rPr lang="en-US" smtClean="0"/>
              <a:t>p, chính</a:t>
            </a:r>
            <a:br>
              <a:rPr lang="en-US" smtClean="0"/>
            </a:br>
            <a:r>
              <a:rPr lang="en-US" smtClean="0"/>
              <a:t>xác không </a:t>
            </a:r>
            <a:r>
              <a:rPr lang="en-US"/>
              <a:t>p</a:t>
            </a:r>
            <a:r>
              <a:rPr lang="en-US" spc="5"/>
              <a:t>h</a:t>
            </a:r>
            <a:r>
              <a:rPr lang="en-US"/>
              <a:t>ải </a:t>
            </a:r>
            <a:r>
              <a:rPr lang="en-US" spc="5"/>
              <a:t>h</a:t>
            </a:r>
            <a:r>
              <a:rPr lang="en-US" spc="-5"/>
              <a:t>ư</a:t>
            </a:r>
            <a:r>
              <a:rPr lang="en-US" spc="5"/>
              <a:t>ớ</a:t>
            </a:r>
            <a:r>
              <a:rPr lang="en-US"/>
              <a:t>ng</a:t>
            </a:r>
            <a:r>
              <a:rPr lang="en-US" spc="-10"/>
              <a:t> </a:t>
            </a:r>
            <a:r>
              <a:rPr lang="en-US" spc="10"/>
              <a:t>d</a:t>
            </a:r>
            <a:r>
              <a:rPr lang="en-US"/>
              <a:t>ẫn</a:t>
            </a:r>
          </a:p>
        </p:txBody>
      </p:sp>
      <p:cxnSp>
        <p:nvCxnSpPr>
          <p:cNvPr id="19" name="Straight Connector 18"/>
          <p:cNvCxnSpPr/>
          <p:nvPr/>
        </p:nvCxnSpPr>
        <p:spPr>
          <a:xfrm>
            <a:off x="4572000" y="390144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029200" y="2935069"/>
            <a:ext cx="3810000" cy="646331"/>
          </a:xfrm>
          <a:prstGeom prst="rect">
            <a:avLst/>
          </a:prstGeom>
        </p:spPr>
        <p:txBody>
          <a:bodyPr wrap="square">
            <a:spAutoFit/>
          </a:bodyPr>
          <a:lstStyle/>
          <a:p>
            <a:r>
              <a:rPr lang="en-US" smtClean="0"/>
              <a:t>Kết</a:t>
            </a:r>
            <a:r>
              <a:rPr lang="en-US" spc="80" smtClean="0"/>
              <a:t> </a:t>
            </a:r>
            <a:r>
              <a:rPr lang="en-US" spc="5"/>
              <a:t>h</a:t>
            </a:r>
            <a:r>
              <a:rPr lang="en-US" spc="-5"/>
              <a:t>ợ</a:t>
            </a:r>
            <a:r>
              <a:rPr lang="en-US"/>
              <a:t>p</a:t>
            </a:r>
            <a:r>
              <a:rPr lang="en-US" spc="80"/>
              <a:t> </a:t>
            </a:r>
            <a:r>
              <a:rPr lang="en-US" spc="5"/>
              <a:t>đ</a:t>
            </a:r>
            <a:r>
              <a:rPr lang="en-US" spc="-5"/>
              <a:t>ư</a:t>
            </a:r>
            <a:r>
              <a:rPr lang="en-US" spc="5"/>
              <a:t>ợ</a:t>
            </a:r>
            <a:r>
              <a:rPr lang="en-US"/>
              <a:t>c</a:t>
            </a:r>
            <a:r>
              <a:rPr lang="en-US" spc="80"/>
              <a:t> </a:t>
            </a:r>
            <a:r>
              <a:rPr lang="en-US"/>
              <a:t>nhiều</a:t>
            </a:r>
            <a:r>
              <a:rPr lang="en-US" spc="85"/>
              <a:t> </a:t>
            </a:r>
            <a:r>
              <a:rPr lang="en-US" spc="-5"/>
              <a:t>k</a:t>
            </a:r>
            <a:r>
              <a:rPr lang="en-US"/>
              <a:t>ỹ</a:t>
            </a:r>
            <a:r>
              <a:rPr lang="en-US" spc="85"/>
              <a:t> </a:t>
            </a:r>
            <a:r>
              <a:rPr lang="en-US" spc="5"/>
              <a:t>n</a:t>
            </a:r>
            <a:r>
              <a:rPr lang="en-US" spc="-5"/>
              <a:t>ă</a:t>
            </a:r>
            <a:r>
              <a:rPr lang="en-US"/>
              <a:t>ng</a:t>
            </a:r>
            <a:r>
              <a:rPr lang="en-US" spc="85"/>
              <a:t> </a:t>
            </a:r>
            <a:r>
              <a:rPr lang="en-US" spc="-10"/>
              <a:t>t</a:t>
            </a:r>
            <a:r>
              <a:rPr lang="en-US" spc="5"/>
              <a:t>h</a:t>
            </a:r>
            <a:r>
              <a:rPr lang="en-US" spc="-10"/>
              <a:t>e</a:t>
            </a:r>
            <a:r>
              <a:rPr lang="en-US"/>
              <a:t>o</a:t>
            </a:r>
            <a:r>
              <a:rPr lang="en-US" spc="85"/>
              <a:t> </a:t>
            </a:r>
            <a:r>
              <a:rPr lang="en-US"/>
              <a:t>thứ</a:t>
            </a:r>
            <a:r>
              <a:rPr lang="en-US" spc="85"/>
              <a:t> </a:t>
            </a:r>
            <a:r>
              <a:rPr lang="en-US"/>
              <a:t>tự xác </a:t>
            </a:r>
            <a:r>
              <a:rPr lang="en-US" spc="5"/>
              <a:t>đ</a:t>
            </a:r>
            <a:r>
              <a:rPr lang="en-US"/>
              <a:t>ịnh </a:t>
            </a:r>
            <a:r>
              <a:rPr lang="en-US" spc="-5"/>
              <a:t>m</a:t>
            </a:r>
            <a:r>
              <a:rPr lang="en-US" spc="5"/>
              <a:t>ộ</a:t>
            </a:r>
            <a:r>
              <a:rPr lang="en-US"/>
              <a:t>t cách n</a:t>
            </a:r>
            <a:r>
              <a:rPr lang="en-US" spc="5"/>
              <a:t>h</a:t>
            </a:r>
            <a:r>
              <a:rPr lang="en-US"/>
              <a:t>ịp </a:t>
            </a:r>
            <a:r>
              <a:rPr lang="en-US" smtClean="0"/>
              <a:t>nhàng</a:t>
            </a:r>
            <a:endParaRPr lang="en-US"/>
          </a:p>
        </p:txBody>
      </p:sp>
      <p:cxnSp>
        <p:nvCxnSpPr>
          <p:cNvPr id="21" name="Straight Connector 20"/>
          <p:cNvCxnSpPr/>
          <p:nvPr/>
        </p:nvCxnSpPr>
        <p:spPr>
          <a:xfrm>
            <a:off x="4343400" y="32766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951771" y="2325609"/>
            <a:ext cx="3810000" cy="646331"/>
          </a:xfrm>
          <a:prstGeom prst="rect">
            <a:avLst/>
          </a:prstGeom>
        </p:spPr>
        <p:txBody>
          <a:bodyPr wrap="square">
            <a:spAutoFit/>
          </a:bodyPr>
          <a:lstStyle/>
          <a:p>
            <a:r>
              <a:rPr lang="en-US" smtClean="0"/>
              <a:t>Th</a:t>
            </a:r>
            <a:r>
              <a:rPr lang="en-US" spc="5" smtClean="0"/>
              <a:t>ự</a:t>
            </a:r>
            <a:r>
              <a:rPr lang="en-US" smtClean="0"/>
              <a:t>c</a:t>
            </a:r>
            <a:r>
              <a:rPr lang="en-US" spc="150" smtClean="0"/>
              <a:t> </a:t>
            </a:r>
            <a:r>
              <a:rPr lang="en-US"/>
              <a:t>hiện</a:t>
            </a:r>
            <a:r>
              <a:rPr lang="en-US" spc="160"/>
              <a:t> </a:t>
            </a:r>
            <a:r>
              <a:rPr lang="en-US" spc="-5" smtClean="0"/>
              <a:t>theo bản năng (không cần suy nghĩ)</a:t>
            </a:r>
            <a:endParaRPr lang="en-US"/>
          </a:p>
        </p:txBody>
      </p:sp>
      <p:cxnSp>
        <p:nvCxnSpPr>
          <p:cNvPr id="24" name="Straight Connector 23"/>
          <p:cNvCxnSpPr>
            <a:endCxn id="23" idx="1"/>
          </p:cNvCxnSpPr>
          <p:nvPr/>
        </p:nvCxnSpPr>
        <p:spPr>
          <a:xfrm flipV="1">
            <a:off x="4000500" y="2648775"/>
            <a:ext cx="951271" cy="593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180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Phân loại của </a:t>
            </a:r>
            <a:r>
              <a:rPr lang="en-US" smtClean="0"/>
              <a:t>Bloom (tt.)</a:t>
            </a:r>
            <a:endParaRPr lang="en-US"/>
          </a:p>
        </p:txBody>
      </p:sp>
      <p:sp>
        <p:nvSpPr>
          <p:cNvPr id="3" name="Content Placeholder 2"/>
          <p:cNvSpPr>
            <a:spLocks noGrp="1"/>
          </p:cNvSpPr>
          <p:nvPr>
            <p:ph idx="1"/>
          </p:nvPr>
        </p:nvSpPr>
        <p:spPr>
          <a:xfrm>
            <a:off x="457200" y="1295400"/>
            <a:ext cx="8229600" cy="4525963"/>
          </a:xfrm>
        </p:spPr>
        <p:txBody>
          <a:bodyPr/>
          <a:lstStyle/>
          <a:p>
            <a:r>
              <a:rPr lang="en-US" smtClean="0"/>
              <a:t>Thái độ</a:t>
            </a:r>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25</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033588"/>
            <a:ext cx="7370431" cy="3148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838200" y="5401270"/>
            <a:ext cx="7467600" cy="923330"/>
          </a:xfrm>
          <a:prstGeom prst="rect">
            <a:avLst/>
          </a:prstGeom>
        </p:spPr>
        <p:txBody>
          <a:bodyPr wrap="square">
            <a:spAutoFit/>
          </a:bodyPr>
          <a:lstStyle/>
          <a:p>
            <a:r>
              <a:rPr lang="vi-VN"/>
              <a:t>Ví dụ chuẩn đầu ra về thái độ: </a:t>
            </a:r>
          </a:p>
          <a:p>
            <a:r>
              <a:rPr lang="vi-VN"/>
              <a:t>- Chấp nhận nhu cầu tiêu chuẩn đạo đức chuyên môn </a:t>
            </a:r>
          </a:p>
          <a:p>
            <a:r>
              <a:rPr lang="vi-VN"/>
              <a:t>- Tôn trọng nhu cầu bảo vệ bí mật trong quan hệ với đối tác kinh doanh </a:t>
            </a:r>
            <a:endParaRPr lang="en-US"/>
          </a:p>
        </p:txBody>
      </p:sp>
    </p:spTree>
    <p:extLst>
      <p:ext uri="{BB962C8B-B14F-4D97-AF65-F5344CB8AC3E}">
        <p14:creationId xmlns:p14="http://schemas.microsoft.com/office/powerpoint/2010/main" val="1478453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Ví dụ xác định mức độ năng lực</a:t>
            </a:r>
            <a:endParaRPr lang="en-US"/>
          </a:p>
        </p:txBody>
      </p:sp>
      <p:sp>
        <p:nvSpPr>
          <p:cNvPr id="3" name="Content Placeholder 2"/>
          <p:cNvSpPr>
            <a:spLocks noGrp="1"/>
          </p:cNvSpPr>
          <p:nvPr>
            <p:ph idx="1"/>
          </p:nvPr>
        </p:nvSpPr>
        <p:spPr>
          <a:xfrm>
            <a:off x="609600" y="1828800"/>
            <a:ext cx="8077200" cy="4525963"/>
          </a:xfrm>
        </p:spPr>
        <p:txBody>
          <a:bodyPr>
            <a:normAutofit/>
          </a:bodyPr>
          <a:lstStyle/>
          <a:p>
            <a:pPr marL="0" indent="0">
              <a:buNone/>
            </a:pPr>
            <a:r>
              <a:rPr lang="en-US" smtClean="0"/>
              <a:t>Sau khi khảo sát mức độ năng lực mong</a:t>
            </a:r>
            <a:r>
              <a:rPr lang="vi-VN" smtClean="0"/>
              <a:t> </a:t>
            </a:r>
            <a:r>
              <a:rPr lang="en-US" smtClean="0"/>
              <a:t>muốn là </a:t>
            </a:r>
            <a:r>
              <a:rPr lang="en-US" b="1" smtClean="0"/>
              <a:t>3,1</a:t>
            </a:r>
          </a:p>
          <a:p>
            <a:pPr marL="800100" lvl="2" indent="0">
              <a:buNone/>
            </a:pPr>
            <a:r>
              <a:rPr lang="vi-VN" smtClean="0"/>
              <a:t>3.2.4. Giao tiếp đa phương tiện </a:t>
            </a:r>
            <a:endParaRPr lang="en-US" smtClean="0"/>
          </a:p>
          <a:p>
            <a:pPr marL="800100" lvl="2" indent="0">
              <a:buNone/>
            </a:pPr>
            <a:r>
              <a:rPr lang="en-US">
                <a:solidFill>
                  <a:srgbClr val="FF0000"/>
                </a:solidFill>
              </a:rPr>
              <a:t>	</a:t>
            </a:r>
            <a:r>
              <a:rPr lang="vi-VN" smtClean="0">
                <a:solidFill>
                  <a:srgbClr val="0070C0"/>
                </a:solidFill>
              </a:rPr>
              <a:t>• </a:t>
            </a:r>
            <a:r>
              <a:rPr lang="en-US" smtClean="0">
                <a:solidFill>
                  <a:srgbClr val="FF0000"/>
                </a:solidFill>
              </a:rPr>
              <a:t>Thực hành, chuẩn bị</a:t>
            </a:r>
            <a:r>
              <a:rPr lang="en-US" smtClean="0">
                <a:solidFill>
                  <a:srgbClr val="0070C0"/>
                </a:solidFill>
              </a:rPr>
              <a:t> </a:t>
            </a:r>
            <a:r>
              <a:rPr lang="vi-VN" smtClean="0">
                <a:solidFill>
                  <a:srgbClr val="0070C0"/>
                </a:solidFill>
              </a:rPr>
              <a:t>bài thuyết trình bằng điện tử </a:t>
            </a:r>
            <a:endParaRPr lang="en-US" smtClean="0">
              <a:solidFill>
                <a:srgbClr val="0070C0"/>
              </a:solidFill>
            </a:endParaRPr>
          </a:p>
          <a:p>
            <a:pPr marL="800100" lvl="2" indent="0">
              <a:buNone/>
            </a:pPr>
            <a:r>
              <a:rPr lang="en-US">
                <a:solidFill>
                  <a:srgbClr val="0070C0"/>
                </a:solidFill>
              </a:rPr>
              <a:t>	</a:t>
            </a:r>
            <a:r>
              <a:rPr lang="vi-VN" smtClean="0">
                <a:solidFill>
                  <a:srgbClr val="0070C0"/>
                </a:solidFill>
              </a:rPr>
              <a:t>• </a:t>
            </a:r>
            <a:r>
              <a:rPr lang="en-US" smtClean="0">
                <a:solidFill>
                  <a:srgbClr val="FF0000"/>
                </a:solidFill>
              </a:rPr>
              <a:t>Thảo luận </a:t>
            </a:r>
            <a:r>
              <a:rPr lang="vi-VN" smtClean="0">
                <a:solidFill>
                  <a:srgbClr val="0070C0"/>
                </a:solidFill>
              </a:rPr>
              <a:t>qui chuẩn liên quan đến việc sử dụng thư điện tử, lời nhắn, và hội thảo qua video </a:t>
            </a:r>
            <a:endParaRPr lang="en-US" smtClean="0">
              <a:solidFill>
                <a:srgbClr val="0070C0"/>
              </a:solidFill>
            </a:endParaRPr>
          </a:p>
          <a:p>
            <a:pPr marL="800100" lvl="2" indent="0">
              <a:buNone/>
            </a:pPr>
            <a:r>
              <a:rPr lang="en-US">
                <a:solidFill>
                  <a:srgbClr val="0070C0"/>
                </a:solidFill>
              </a:rPr>
              <a:t>	</a:t>
            </a:r>
            <a:r>
              <a:rPr lang="vi-VN" smtClean="0">
                <a:solidFill>
                  <a:srgbClr val="0070C0"/>
                </a:solidFill>
              </a:rPr>
              <a:t>• </a:t>
            </a:r>
            <a:r>
              <a:rPr lang="en-US" smtClean="0">
                <a:solidFill>
                  <a:srgbClr val="FF0000"/>
                </a:solidFill>
              </a:rPr>
              <a:t>Sử dụng </a:t>
            </a:r>
            <a:r>
              <a:rPr lang="vi-VN" smtClean="0">
                <a:solidFill>
                  <a:srgbClr val="0070C0"/>
                </a:solidFill>
              </a:rPr>
              <a:t>hình thức giao tiếp điện tử khác nhau (biểu đồ, trang web, …)</a:t>
            </a:r>
            <a:endParaRPr lang="en-US">
              <a:solidFill>
                <a:srgbClr val="0070C0"/>
              </a:solidFill>
            </a:endParaRPr>
          </a:p>
        </p:txBody>
      </p:sp>
      <p:sp>
        <p:nvSpPr>
          <p:cNvPr id="4" name="TextBox 3"/>
          <p:cNvSpPr txBox="1"/>
          <p:nvPr/>
        </p:nvSpPr>
        <p:spPr>
          <a:xfrm>
            <a:off x="457200" y="1219200"/>
            <a:ext cx="8608447" cy="461665"/>
          </a:xfrm>
          <a:prstGeom prst="rect">
            <a:avLst/>
          </a:prstGeom>
          <a:noFill/>
        </p:spPr>
        <p:txBody>
          <a:bodyPr wrap="none" rtlCol="0">
            <a:spAutoFit/>
          </a:bodyPr>
          <a:lstStyle/>
          <a:p>
            <a:r>
              <a:rPr lang="en-US" sz="2400" b="1" smtClean="0"/>
              <a:t>Mong muốn xác định được mức độ năng lực thể hiện qua động từ</a:t>
            </a:r>
            <a:endParaRPr lang="en-US" sz="2400" b="1"/>
          </a:p>
        </p:txBody>
      </p:sp>
      <p:sp>
        <p:nvSpPr>
          <p:cNvPr id="5" name="Rectangle 4"/>
          <p:cNvSpPr/>
          <p:nvPr/>
        </p:nvSpPr>
        <p:spPr>
          <a:xfrm>
            <a:off x="4934457" y="6091707"/>
            <a:ext cx="2475486" cy="276999"/>
          </a:xfrm>
          <a:prstGeom prst="rect">
            <a:avLst/>
          </a:prstGeom>
        </p:spPr>
        <p:txBody>
          <a:bodyPr wrap="none">
            <a:spAutoFit/>
          </a:bodyPr>
          <a:lstStyle/>
          <a:p>
            <a:r>
              <a:rPr lang="en-US" sz="1200" smtClean="0"/>
              <a:t>(phỏng theo Phạm Công Bằng, 2013)</a:t>
            </a:r>
            <a:endParaRPr lang="en-US" sz="1200"/>
          </a:p>
        </p:txBody>
      </p:sp>
      <p:sp>
        <p:nvSpPr>
          <p:cNvPr id="6" name="Slide Number Placeholder 5"/>
          <p:cNvSpPr>
            <a:spLocks noGrp="1"/>
          </p:cNvSpPr>
          <p:nvPr>
            <p:ph type="sldNum" sz="quarter" idx="12"/>
          </p:nvPr>
        </p:nvSpPr>
        <p:spPr/>
        <p:txBody>
          <a:bodyPr/>
          <a:lstStyle/>
          <a:p>
            <a:fld id="{2DC1AD5E-C186-425C-86E8-D873EB33AAA0}" type="slidenum">
              <a:rPr lang="en-US" smtClean="0"/>
              <a:t>26</a:t>
            </a:fld>
            <a:endParaRPr lang="en-US"/>
          </a:p>
        </p:txBody>
      </p:sp>
      <p:sp>
        <p:nvSpPr>
          <p:cNvPr id="7" name="Rectangle 6"/>
          <p:cNvSpPr/>
          <p:nvPr/>
        </p:nvSpPr>
        <p:spPr>
          <a:xfrm>
            <a:off x="457200" y="2895600"/>
            <a:ext cx="8382000" cy="3048000"/>
          </a:xfrm>
          <a:prstGeom prst="rect">
            <a:avLst/>
          </a:prstGeom>
          <a:no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71249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Thang đánh giá năng lực và Bloom</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27</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47800"/>
            <a:ext cx="7553325" cy="49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4669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Chuẩn đầu ra cấp chương trình </a:t>
            </a:r>
            <a:endParaRPr lang="en-US"/>
          </a:p>
        </p:txBody>
      </p:sp>
      <p:sp>
        <p:nvSpPr>
          <p:cNvPr id="3" name="Content Placeholder 2"/>
          <p:cNvSpPr>
            <a:spLocks noGrp="1"/>
          </p:cNvSpPr>
          <p:nvPr>
            <p:ph idx="1"/>
          </p:nvPr>
        </p:nvSpPr>
        <p:spPr/>
        <p:txBody>
          <a:bodyPr/>
          <a:lstStyle/>
          <a:p>
            <a:r>
              <a:rPr lang="en-US" smtClean="0"/>
              <a:t>Nếu kiến thức, kỹ năng và thái độ mà SV chỉ có thể đạt được khi SV hoàn thành qua nhiều môn học </a:t>
            </a:r>
          </a:p>
          <a:p>
            <a:pPr lvl="1"/>
            <a:r>
              <a:rPr lang="en-US" smtClean="0"/>
              <a:t>thì nên đưa nó vào CĐR cấp chương trình và đưa vào CĐR của môn học với mức từ thấp đến cao.</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28</a:t>
            </a:fld>
            <a:endParaRPr lang="en-US"/>
          </a:p>
        </p:txBody>
      </p:sp>
    </p:spTree>
    <p:extLst>
      <p:ext uri="{BB962C8B-B14F-4D97-AF65-F5344CB8AC3E}">
        <p14:creationId xmlns:p14="http://schemas.microsoft.com/office/powerpoint/2010/main" val="2513087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Chuẩn đầu ra cấp môn học</a:t>
            </a:r>
            <a:endParaRPr lang="en-US"/>
          </a:p>
        </p:txBody>
      </p:sp>
      <p:sp>
        <p:nvSpPr>
          <p:cNvPr id="3" name="Content Placeholder 2"/>
          <p:cNvSpPr>
            <a:spLocks noGrp="1"/>
          </p:cNvSpPr>
          <p:nvPr>
            <p:ph idx="1"/>
          </p:nvPr>
        </p:nvSpPr>
        <p:spPr>
          <a:xfrm>
            <a:off x="457200" y="1219200"/>
            <a:ext cx="8229600" cy="4525963"/>
          </a:xfrm>
        </p:spPr>
        <p:txBody>
          <a:bodyPr/>
          <a:lstStyle/>
          <a:p>
            <a:r>
              <a:rPr lang="en-US" smtClean="0"/>
              <a:t>Môn học có cấu trúc tốt:</a:t>
            </a:r>
          </a:p>
          <a:p>
            <a:pPr lvl="1"/>
            <a:r>
              <a:rPr lang="en-US" smtClean="0"/>
              <a:t>Thể hiện rõ ràng CĐR</a:t>
            </a:r>
          </a:p>
          <a:p>
            <a:pPr lvl="1"/>
            <a:r>
              <a:rPr lang="en-US" smtClean="0"/>
              <a:t>Các </a:t>
            </a:r>
            <a:r>
              <a:rPr lang="en-US" b="1" smtClean="0"/>
              <a:t>phương pháp đánh giá</a:t>
            </a:r>
            <a:r>
              <a:rPr lang="en-US" smtClean="0"/>
              <a:t> trong môn học đó</a:t>
            </a:r>
          </a:p>
          <a:p>
            <a:pPr marL="400050" lvl="1" indent="0">
              <a:buNone/>
            </a:pPr>
            <a:r>
              <a:rPr lang="en-US" smtClean="0"/>
              <a:t>=&gt; Lựa chọn các bài tập phù hợp và lập kế hoạch giảng dạy để SV có thể đạt được CĐR yêu cầu.</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29</a:t>
            </a:fld>
            <a:endParaRPr lang="en-US"/>
          </a:p>
        </p:txBody>
      </p:sp>
      <p:sp>
        <p:nvSpPr>
          <p:cNvPr id="5" name="Oval 4"/>
          <p:cNvSpPr/>
          <p:nvPr/>
        </p:nvSpPr>
        <p:spPr>
          <a:xfrm>
            <a:off x="3581400" y="3733800"/>
            <a:ext cx="1524000" cy="1219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mtClean="0"/>
              <a:t>CĐR mong muốn</a:t>
            </a:r>
            <a:endParaRPr lang="en-US"/>
          </a:p>
        </p:txBody>
      </p:sp>
      <p:sp>
        <p:nvSpPr>
          <p:cNvPr id="6" name="Oval 5"/>
          <p:cNvSpPr/>
          <p:nvPr/>
        </p:nvSpPr>
        <p:spPr>
          <a:xfrm>
            <a:off x="4724400" y="5181600"/>
            <a:ext cx="1524000" cy="1219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mtClean="0"/>
              <a:t>Hoạt động dạy và học</a:t>
            </a:r>
            <a:endParaRPr lang="en-US"/>
          </a:p>
        </p:txBody>
      </p:sp>
      <p:sp>
        <p:nvSpPr>
          <p:cNvPr id="7" name="Oval 6"/>
          <p:cNvSpPr/>
          <p:nvPr/>
        </p:nvSpPr>
        <p:spPr>
          <a:xfrm>
            <a:off x="2438400" y="5181600"/>
            <a:ext cx="1524000" cy="1219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mtClean="0"/>
              <a:t>Đánh giá quá trình học</a:t>
            </a:r>
            <a:endParaRPr lang="en-US"/>
          </a:p>
        </p:txBody>
      </p:sp>
      <p:cxnSp>
        <p:nvCxnSpPr>
          <p:cNvPr id="9" name="Straight Arrow Connector 8"/>
          <p:cNvCxnSpPr/>
          <p:nvPr/>
        </p:nvCxnSpPr>
        <p:spPr>
          <a:xfrm>
            <a:off x="4806015" y="4926852"/>
            <a:ext cx="299385" cy="330948"/>
          </a:xfrm>
          <a:prstGeom prst="straightConnector1">
            <a:avLst/>
          </a:prstGeom>
          <a:ln w="28575">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4117507" y="5791200"/>
            <a:ext cx="454493" cy="0"/>
          </a:xfrm>
          <a:prstGeom prst="straightConnector1">
            <a:avLst/>
          </a:prstGeom>
          <a:ln w="28575">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3663014" y="4953000"/>
            <a:ext cx="299386" cy="290286"/>
          </a:xfrm>
          <a:prstGeom prst="straightConnector1">
            <a:avLst/>
          </a:prstGeom>
          <a:ln w="28575">
            <a:headEnd type="arrow" w="med" len="med"/>
            <a:tailEnd type="arrow"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75403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Cấu trúc chương trình đào tạo</a:t>
            </a:r>
            <a:endParaRPr lang="en-US"/>
          </a:p>
        </p:txBody>
      </p:sp>
      <p:sp>
        <p:nvSpPr>
          <p:cNvPr id="3" name="Content Placeholder 2"/>
          <p:cNvSpPr>
            <a:spLocks noGrp="1"/>
          </p:cNvSpPr>
          <p:nvPr>
            <p:ph idx="1"/>
          </p:nvPr>
        </p:nvSpPr>
        <p:spPr/>
        <p:txBody>
          <a:bodyPr>
            <a:normAutofit fontScale="92500" lnSpcReduction="10000"/>
          </a:bodyPr>
          <a:lstStyle/>
          <a:p>
            <a:r>
              <a:rPr lang="en-US" smtClean="0"/>
              <a:t>Cấu trúc CTĐT được thiết kế sao cho:</a:t>
            </a:r>
          </a:p>
          <a:p>
            <a:pPr lvl="1"/>
            <a:r>
              <a:rPr lang="en-US" smtClean="0"/>
              <a:t>Các học phần có sự kết hợp và củng cố lẫn nhau.</a:t>
            </a:r>
          </a:p>
          <a:p>
            <a:pPr lvl="1"/>
            <a:r>
              <a:rPr lang="en-US" smtClean="0"/>
              <a:t>Thể hiện được chiều rộng, chiều sâu, tính chặt chẽ và tính có tổ chức của các học phần.</a:t>
            </a:r>
          </a:p>
          <a:p>
            <a:pPr lvl="1"/>
            <a:r>
              <a:rPr lang="en-US" smtClean="0"/>
              <a:t>Có sự ổn định tương đối mặc dù CTĐT thường xuyên đổi mới</a:t>
            </a:r>
          </a:p>
          <a:p>
            <a:r>
              <a:rPr lang="en-US" smtClean="0"/>
              <a:t>Cấu trúc CTĐT bao gồm:</a:t>
            </a:r>
          </a:p>
          <a:p>
            <a:pPr lvl="1"/>
            <a:r>
              <a:rPr lang="en-US" smtClean="0"/>
              <a:t>Các học phần cơ bản,</a:t>
            </a:r>
          </a:p>
          <a:p>
            <a:pPr lvl="1"/>
            <a:r>
              <a:rPr lang="en-US" smtClean="0"/>
              <a:t>Các học phần cơ sở ngành, chuyên ngành, và</a:t>
            </a:r>
          </a:p>
          <a:p>
            <a:pPr lvl="1"/>
            <a:r>
              <a:rPr lang="en-US" smtClean="0"/>
              <a:t>Tiểu luận hoặc khóa luận tốt nghiệp.</a:t>
            </a:r>
          </a:p>
        </p:txBody>
      </p:sp>
      <p:sp>
        <p:nvSpPr>
          <p:cNvPr id="4" name="Slide Number Placeholder 3"/>
          <p:cNvSpPr>
            <a:spLocks noGrp="1"/>
          </p:cNvSpPr>
          <p:nvPr>
            <p:ph type="sldNum" sz="quarter" idx="12"/>
          </p:nvPr>
        </p:nvSpPr>
        <p:spPr/>
        <p:txBody>
          <a:bodyPr/>
          <a:lstStyle/>
          <a:p>
            <a:fld id="{59941D70-E2E7-418A-8835-13C93FCAA37A}" type="slidenum">
              <a:rPr lang="en-US" smtClean="0"/>
              <a:t>3</a:t>
            </a:fld>
            <a:endParaRPr lang="en-US"/>
          </a:p>
        </p:txBody>
      </p:sp>
    </p:spTree>
    <p:extLst>
      <p:ext uri="{BB962C8B-B14F-4D97-AF65-F5344CB8AC3E}">
        <p14:creationId xmlns:p14="http://schemas.microsoft.com/office/powerpoint/2010/main" val="3774262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a:t>
            </a:r>
            <a:endParaRPr lang="en-US"/>
          </a:p>
        </p:txBody>
      </p:sp>
      <p:sp>
        <p:nvSpPr>
          <p:cNvPr id="3" name="Content Placeholder 2"/>
          <p:cNvSpPr>
            <a:spLocks noGrp="1"/>
          </p:cNvSpPr>
          <p:nvPr>
            <p:ph idx="1"/>
          </p:nvPr>
        </p:nvSpPr>
        <p:spPr/>
        <p:txBody>
          <a:bodyPr/>
          <a:lstStyle/>
          <a:p>
            <a:r>
              <a:rPr lang="en-US" smtClean="0"/>
              <a:t>CĐR mang tính định hướng việc dạy và học.</a:t>
            </a:r>
          </a:p>
          <a:p>
            <a:pPr lvl="1"/>
            <a:r>
              <a:rPr lang="en-US" smtClean="0"/>
              <a:t>Đối với GV: biết mình dạy vấn đề gì, dạy như thế nào để SV đạt CĐR.</a:t>
            </a:r>
          </a:p>
          <a:p>
            <a:pPr lvl="1"/>
            <a:r>
              <a:rPr lang="en-US" smtClean="0"/>
              <a:t>Đối với SV: biết mình cần học gì để đạt CĐR và sau khi học xong mình sẽ làm được gì.</a:t>
            </a:r>
          </a:p>
          <a:p>
            <a:r>
              <a:rPr lang="en-US" smtClean="0"/>
              <a:t>CĐR có ý nghĩa RẤT QUAN TRỌNG trong việc đổi mới giáo dục, nâng cao chất lượng đào tạo.</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30</a:t>
            </a:fld>
            <a:endParaRPr lang="en-US"/>
          </a:p>
        </p:txBody>
      </p:sp>
    </p:spTree>
    <p:extLst>
      <p:ext uri="{BB962C8B-B14F-4D97-AF65-F5344CB8AC3E}">
        <p14:creationId xmlns:p14="http://schemas.microsoft.com/office/powerpoint/2010/main" val="2047840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 (tt.)</a:t>
            </a:r>
            <a:endParaRPr lang="en-US"/>
          </a:p>
        </p:txBody>
      </p:sp>
      <p:sp>
        <p:nvSpPr>
          <p:cNvPr id="3" name="Content Placeholder 2"/>
          <p:cNvSpPr>
            <a:spLocks noGrp="1"/>
          </p:cNvSpPr>
          <p:nvPr>
            <p:ph idx="1"/>
          </p:nvPr>
        </p:nvSpPr>
        <p:spPr/>
        <p:txBody>
          <a:bodyPr>
            <a:normAutofit fontScale="92500" lnSpcReduction="20000"/>
          </a:bodyPr>
          <a:lstStyle/>
          <a:p>
            <a:r>
              <a:rPr lang="en-US" b="1" smtClean="0"/>
              <a:t>Đối với nhà trường</a:t>
            </a:r>
          </a:p>
          <a:p>
            <a:pPr lvl="1"/>
            <a:r>
              <a:rPr lang="en-US" smtClean="0"/>
              <a:t>CĐR làm cơ sở để xem xét điều chỉnh CTĐT phù hợp, nâng cao chất lượng đào tạo.</a:t>
            </a:r>
          </a:p>
          <a:p>
            <a:pPr lvl="2"/>
            <a:r>
              <a:rPr lang="en-US" smtClean="0"/>
              <a:t>Khắc phục những tồn tại: coi trọng đầu vào, GV giảng dạy những gì mình có, nhà trường cung cấp dịch vụ giáo dục có đến đâu thì làm đến đó.</a:t>
            </a:r>
          </a:p>
          <a:p>
            <a:pPr lvl="1"/>
            <a:r>
              <a:rPr lang="en-US" smtClean="0"/>
              <a:t>Thông qua CĐR để tiếp thị nhà trường, ngành, chuyên ngành mới;</a:t>
            </a:r>
          </a:p>
          <a:p>
            <a:pPr lvl="1"/>
            <a:r>
              <a:rPr lang="en-US" smtClean="0"/>
              <a:t>Tăng cường khả năng hợp tác giữa các trường ĐH, giữa nhà trường với XH, doanh nghiệp, thường xuyên đổi mới CTĐT đáp ứng nhu cầu XH;</a:t>
            </a:r>
          </a:p>
          <a:p>
            <a:pPr lvl="1"/>
            <a:r>
              <a:rPr lang="en-US" smtClean="0"/>
              <a:t>Nâng cao chất lượng đào tạo, kiểm định CTĐT, …</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31</a:t>
            </a:fld>
            <a:endParaRPr lang="en-US"/>
          </a:p>
        </p:txBody>
      </p:sp>
    </p:spTree>
    <p:extLst>
      <p:ext uri="{BB962C8B-B14F-4D97-AF65-F5344CB8AC3E}">
        <p14:creationId xmlns:p14="http://schemas.microsoft.com/office/powerpoint/2010/main" val="3417248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 (tt.)</a:t>
            </a:r>
            <a:endParaRPr lang="en-US"/>
          </a:p>
        </p:txBody>
      </p:sp>
      <p:sp>
        <p:nvSpPr>
          <p:cNvPr id="3" name="Content Placeholder 2"/>
          <p:cNvSpPr>
            <a:spLocks noGrp="1"/>
          </p:cNvSpPr>
          <p:nvPr>
            <p:ph idx="1"/>
          </p:nvPr>
        </p:nvSpPr>
        <p:spPr/>
        <p:txBody>
          <a:bodyPr>
            <a:normAutofit/>
          </a:bodyPr>
          <a:lstStyle/>
          <a:p>
            <a:r>
              <a:rPr lang="en-US" b="1" smtClean="0"/>
              <a:t>Đối với giảng viên, CB quản lý GD</a:t>
            </a:r>
          </a:p>
          <a:p>
            <a:pPr lvl="1"/>
            <a:r>
              <a:rPr lang="en-US" smtClean="0"/>
              <a:t>CĐR làm cơ sở để thiết kế lại nội dung giảng dạy; lựa chọn </a:t>
            </a:r>
            <a:r>
              <a:rPr lang="en-US" b="1" smtClean="0"/>
              <a:t>phương pháp giảng dạy </a:t>
            </a:r>
            <a:r>
              <a:rPr lang="en-US" smtClean="0"/>
              <a:t>và </a:t>
            </a:r>
            <a:r>
              <a:rPr lang="en-US" b="1" smtClean="0"/>
              <a:t>phương pháp đánh giá </a:t>
            </a:r>
            <a:r>
              <a:rPr lang="en-US" smtClean="0"/>
              <a:t>phù hợp.</a:t>
            </a:r>
          </a:p>
          <a:p>
            <a:pPr lvl="1"/>
            <a:r>
              <a:rPr lang="en-US" smtClean="0"/>
              <a:t>Xác định rõ các mối liên kết giữa các môn học.</a:t>
            </a:r>
          </a:p>
          <a:p>
            <a:pPr lvl="1"/>
            <a:r>
              <a:rPr lang="en-US" smtClean="0"/>
              <a:t>Là cơ sở thúc đẩy CB quản lý GD đổi mới phương pháp quản lý, GV đổi mới phương pháp giảng dạy: </a:t>
            </a:r>
            <a:r>
              <a:rPr lang="en-US" b="1" u="sng" smtClean="0"/>
              <a:t>lấy SV làm trung tâm</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32</a:t>
            </a:fld>
            <a:endParaRPr lang="en-US"/>
          </a:p>
        </p:txBody>
      </p:sp>
    </p:spTree>
    <p:extLst>
      <p:ext uri="{BB962C8B-B14F-4D97-AF65-F5344CB8AC3E}">
        <p14:creationId xmlns:p14="http://schemas.microsoft.com/office/powerpoint/2010/main" val="2187568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 (tt.)</a:t>
            </a:r>
            <a:endParaRPr lang="en-US"/>
          </a:p>
        </p:txBody>
      </p:sp>
      <p:sp>
        <p:nvSpPr>
          <p:cNvPr id="3" name="Content Placeholder 2"/>
          <p:cNvSpPr>
            <a:spLocks noGrp="1"/>
          </p:cNvSpPr>
          <p:nvPr>
            <p:ph idx="1"/>
          </p:nvPr>
        </p:nvSpPr>
        <p:spPr/>
        <p:txBody>
          <a:bodyPr>
            <a:normAutofit/>
          </a:bodyPr>
          <a:lstStyle/>
          <a:p>
            <a:r>
              <a:rPr lang="en-US" b="1" smtClean="0"/>
              <a:t>Đối với sinh viên</a:t>
            </a:r>
          </a:p>
          <a:p>
            <a:pPr lvl="1"/>
            <a:r>
              <a:rPr lang="en-US" smtClean="0"/>
              <a:t>SV có cơ sở thể lựa chọn ngành yêu thích.</a:t>
            </a:r>
          </a:p>
          <a:p>
            <a:pPr lvl="1"/>
            <a:r>
              <a:rPr lang="en-US" smtClean="0"/>
              <a:t>Giúp SV hiểu rõ họ được mong đợi gì.</a:t>
            </a:r>
          </a:p>
          <a:p>
            <a:pPr lvl="2"/>
            <a:r>
              <a:rPr lang="en-US" smtClean="0"/>
              <a:t>Từ đó không ngừng nổ lực để đáp ứng CĐR.</a:t>
            </a:r>
          </a:p>
          <a:p>
            <a:pPr lvl="1"/>
            <a:r>
              <a:rPr lang="en-US" smtClean="0"/>
              <a:t>Giúp SV định hướng được nghề nghiệp; biết rõ cơ hội việc làm, cơ hội học tập của bản thân trong tương lai</a:t>
            </a:r>
          </a:p>
          <a:p>
            <a:pPr lvl="1"/>
            <a:r>
              <a:rPr lang="en-US" smtClean="0"/>
              <a:t>Chủ động hơn</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33</a:t>
            </a:fld>
            <a:endParaRPr lang="en-US"/>
          </a:p>
        </p:txBody>
      </p:sp>
    </p:spTree>
    <p:extLst>
      <p:ext uri="{BB962C8B-B14F-4D97-AF65-F5344CB8AC3E}">
        <p14:creationId xmlns:p14="http://schemas.microsoft.com/office/powerpoint/2010/main" val="4011255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 (tt.)</a:t>
            </a:r>
            <a:endParaRPr lang="en-US"/>
          </a:p>
        </p:txBody>
      </p:sp>
      <p:sp>
        <p:nvSpPr>
          <p:cNvPr id="3" name="Content Placeholder 2"/>
          <p:cNvSpPr>
            <a:spLocks noGrp="1"/>
          </p:cNvSpPr>
          <p:nvPr>
            <p:ph idx="1"/>
          </p:nvPr>
        </p:nvSpPr>
        <p:spPr/>
        <p:txBody>
          <a:bodyPr>
            <a:normAutofit/>
          </a:bodyPr>
          <a:lstStyle/>
          <a:p>
            <a:r>
              <a:rPr lang="en-US" b="1" smtClean="0"/>
              <a:t>Đối với doanh nghiệp</a:t>
            </a:r>
          </a:p>
          <a:p>
            <a:pPr lvl="1"/>
            <a:r>
              <a:rPr lang="en-US" smtClean="0"/>
              <a:t>Xác định khả năng của SV sau khi tốt nghiệp.</a:t>
            </a:r>
          </a:p>
          <a:p>
            <a:pPr lvl="1"/>
            <a:r>
              <a:rPr lang="en-US" smtClean="0"/>
              <a:t>Là cơ sở để tổ chức, doanh nghiệp đánh giá khả năng cung ứng nguồn nhân lực của nhà trường, biết được nguồn tuyển dụng theo nhu cầu.</a:t>
            </a:r>
          </a:p>
          <a:p>
            <a:pPr lvl="1"/>
            <a:r>
              <a:rPr lang="en-US" smtClean="0"/>
              <a:t>Xây dựng đối tác với các cơ sở đào tạo, phát triển nguồn nhân lực.</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34</a:t>
            </a:fld>
            <a:endParaRPr lang="en-US"/>
          </a:p>
        </p:txBody>
      </p:sp>
    </p:spTree>
    <p:extLst>
      <p:ext uri="{BB962C8B-B14F-4D97-AF65-F5344CB8AC3E}">
        <p14:creationId xmlns:p14="http://schemas.microsoft.com/office/powerpoint/2010/main" val="2148313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Freeform 107"/>
          <p:cNvSpPr/>
          <p:nvPr/>
        </p:nvSpPr>
        <p:spPr>
          <a:xfrm>
            <a:off x="5695950" y="2867025"/>
            <a:ext cx="314325" cy="1666875"/>
          </a:xfrm>
          <a:custGeom>
            <a:avLst/>
            <a:gdLst>
              <a:gd name="connsiteX0" fmla="*/ 0 w 314325"/>
              <a:gd name="connsiteY0" fmla="*/ 2133600 h 2133600"/>
              <a:gd name="connsiteX1" fmla="*/ 171450 w 314325"/>
              <a:gd name="connsiteY1" fmla="*/ 2133600 h 2133600"/>
              <a:gd name="connsiteX2" fmla="*/ 161925 w 314325"/>
              <a:gd name="connsiteY2" fmla="*/ 0 h 2133600"/>
              <a:gd name="connsiteX3" fmla="*/ 314325 w 314325"/>
              <a:gd name="connsiteY3" fmla="*/ 0 h 2133600"/>
            </a:gdLst>
            <a:ahLst/>
            <a:cxnLst>
              <a:cxn ang="0">
                <a:pos x="connsiteX0" y="connsiteY0"/>
              </a:cxn>
              <a:cxn ang="0">
                <a:pos x="connsiteX1" y="connsiteY1"/>
              </a:cxn>
              <a:cxn ang="0">
                <a:pos x="connsiteX2" y="connsiteY2"/>
              </a:cxn>
              <a:cxn ang="0">
                <a:pos x="connsiteX3" y="connsiteY3"/>
              </a:cxn>
            </a:cxnLst>
            <a:rect l="l" t="t" r="r" b="b"/>
            <a:pathLst>
              <a:path w="314325" h="2133600">
                <a:moveTo>
                  <a:pt x="0" y="2133600"/>
                </a:moveTo>
                <a:lnTo>
                  <a:pt x="171450" y="2133600"/>
                </a:lnTo>
                <a:lnTo>
                  <a:pt x="161925" y="0"/>
                </a:lnTo>
                <a:lnTo>
                  <a:pt x="314325" y="0"/>
                </a:lnTo>
              </a:path>
            </a:pathLst>
          </a:custGeom>
          <a:ln w="28575">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Rounded Rectangle 19"/>
          <p:cNvSpPr/>
          <p:nvPr/>
        </p:nvSpPr>
        <p:spPr>
          <a:xfrm>
            <a:off x="4629150" y="4067175"/>
            <a:ext cx="1143000" cy="1998518"/>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r>
              <a:rPr lang="en-US" smtClean="0"/>
              <a:t>7. Ma trận các MH và kỹ năng</a:t>
            </a:r>
          </a:p>
          <a:p>
            <a:endParaRPr lang="en-US"/>
          </a:p>
          <a:p>
            <a:endParaRPr lang="en-US" smtClean="0"/>
          </a:p>
          <a:p>
            <a:pPr algn="ctr"/>
            <a:endParaRPr lang="en-US"/>
          </a:p>
        </p:txBody>
      </p:sp>
      <p:sp>
        <p:nvSpPr>
          <p:cNvPr id="2" name="Title 1"/>
          <p:cNvSpPr>
            <a:spLocks noGrp="1"/>
          </p:cNvSpPr>
          <p:nvPr>
            <p:ph type="title"/>
          </p:nvPr>
        </p:nvSpPr>
        <p:spPr/>
        <p:txBody>
          <a:bodyPr>
            <a:normAutofit/>
          </a:bodyPr>
          <a:lstStyle/>
          <a:p>
            <a:r>
              <a:rPr lang="en-US" sz="4000" smtClean="0"/>
              <a:t>Khung CTĐT tích hợp dựa trên CĐR</a:t>
            </a:r>
            <a:endParaRPr lang="en-US" sz="4000"/>
          </a:p>
        </p:txBody>
      </p:sp>
      <p:sp>
        <p:nvSpPr>
          <p:cNvPr id="4" name="Rounded Rectangle 3"/>
          <p:cNvSpPr/>
          <p:nvPr/>
        </p:nvSpPr>
        <p:spPr>
          <a:xfrm>
            <a:off x="409575" y="1371600"/>
            <a:ext cx="838200" cy="1600200"/>
          </a:xfrm>
          <a:prstGeom prst="round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mtClean="0"/>
              <a:t>Sứ mệnh và tầm hình</a:t>
            </a:r>
            <a:endParaRPr lang="en-US"/>
          </a:p>
        </p:txBody>
      </p:sp>
      <p:sp>
        <p:nvSpPr>
          <p:cNvPr id="5" name="Rounded Rectangle 4"/>
          <p:cNvSpPr/>
          <p:nvPr/>
        </p:nvSpPr>
        <p:spPr>
          <a:xfrm>
            <a:off x="430357" y="4114800"/>
            <a:ext cx="893618" cy="1981200"/>
          </a:xfrm>
          <a:prstGeom prst="roundRect">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r>
              <a:rPr lang="en-US" smtClean="0"/>
              <a:t>1. Đề cương CDIO/ Đề cương CĐR</a:t>
            </a:r>
            <a:endParaRPr lang="en-US"/>
          </a:p>
        </p:txBody>
      </p:sp>
      <p:sp>
        <p:nvSpPr>
          <p:cNvPr id="6" name="Rounded Rectangle 5"/>
          <p:cNvSpPr/>
          <p:nvPr/>
        </p:nvSpPr>
        <p:spPr>
          <a:xfrm>
            <a:off x="1628775" y="1371600"/>
            <a:ext cx="914400" cy="1600200"/>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r>
              <a:rPr lang="en-US" smtClean="0"/>
              <a:t>2. Mục tiêu đào tạo …</a:t>
            </a:r>
            <a:endParaRPr lang="en-US"/>
          </a:p>
        </p:txBody>
      </p:sp>
      <p:sp>
        <p:nvSpPr>
          <p:cNvPr id="7" name="Rounded Rectangle 6"/>
          <p:cNvSpPr/>
          <p:nvPr/>
        </p:nvSpPr>
        <p:spPr>
          <a:xfrm>
            <a:off x="2924175" y="1371600"/>
            <a:ext cx="1143000" cy="1600200"/>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r>
              <a:rPr lang="en-US" smtClean="0"/>
              <a:t>4. Nguyên tắc thiết CTĐT …</a:t>
            </a:r>
          </a:p>
          <a:p>
            <a:pPr algn="ctr"/>
            <a:endParaRPr lang="en-US"/>
          </a:p>
        </p:txBody>
      </p:sp>
      <p:sp>
        <p:nvSpPr>
          <p:cNvPr id="8" name="Rounded Rectangle 7"/>
          <p:cNvSpPr/>
          <p:nvPr/>
        </p:nvSpPr>
        <p:spPr>
          <a:xfrm>
            <a:off x="4371975" y="1392382"/>
            <a:ext cx="1143000" cy="1600200"/>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r>
              <a:rPr lang="en-US" smtClean="0"/>
              <a:t>5. Cấu trúc CTĐT</a:t>
            </a:r>
          </a:p>
          <a:p>
            <a:pPr algn="ctr"/>
            <a:endParaRPr lang="en-US"/>
          </a:p>
          <a:p>
            <a:pPr algn="ctr"/>
            <a:endParaRPr lang="en-US"/>
          </a:p>
        </p:txBody>
      </p:sp>
      <p:grpSp>
        <p:nvGrpSpPr>
          <p:cNvPr id="17" name="Group 16"/>
          <p:cNvGrpSpPr/>
          <p:nvPr/>
        </p:nvGrpSpPr>
        <p:grpSpPr>
          <a:xfrm>
            <a:off x="4638675" y="2308516"/>
            <a:ext cx="609600" cy="350519"/>
            <a:chOff x="4191000" y="4114800"/>
            <a:chExt cx="609600" cy="350519"/>
          </a:xfrm>
        </p:grpSpPr>
        <p:sp>
          <p:nvSpPr>
            <p:cNvPr id="9" name="Rectangle 8"/>
            <p:cNvSpPr/>
            <p:nvPr/>
          </p:nvSpPr>
          <p:spPr>
            <a:xfrm>
              <a:off x="4191000" y="41148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191000" y="41910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10"/>
            <p:cNvSpPr/>
            <p:nvPr/>
          </p:nvSpPr>
          <p:spPr>
            <a:xfrm>
              <a:off x="4495800" y="41910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4495800" y="41148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4191000" y="43434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4191000" y="44196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4495800" y="44196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495800" y="43434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9" name="Rounded Rectangle 18"/>
          <p:cNvSpPr/>
          <p:nvPr/>
        </p:nvSpPr>
        <p:spPr>
          <a:xfrm>
            <a:off x="3105150" y="4114800"/>
            <a:ext cx="1143000" cy="1998518"/>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mtClean="0"/>
              <a:t>6. Trình tự giảng dạy kỹ năng</a:t>
            </a:r>
          </a:p>
          <a:p>
            <a:endParaRPr lang="en-US"/>
          </a:p>
          <a:p>
            <a:endParaRPr lang="en-US" smtClean="0"/>
          </a:p>
          <a:p>
            <a:pPr algn="ctr"/>
            <a:endParaRPr lang="en-US"/>
          </a:p>
        </p:txBody>
      </p:sp>
      <p:grpSp>
        <p:nvGrpSpPr>
          <p:cNvPr id="39" name="Group 38"/>
          <p:cNvGrpSpPr/>
          <p:nvPr/>
        </p:nvGrpSpPr>
        <p:grpSpPr>
          <a:xfrm>
            <a:off x="4892040" y="5364199"/>
            <a:ext cx="609600" cy="609600"/>
            <a:chOff x="4610100" y="5229226"/>
            <a:chExt cx="609600" cy="609600"/>
          </a:xfrm>
        </p:grpSpPr>
        <p:grpSp>
          <p:nvGrpSpPr>
            <p:cNvPr id="21" name="Group 20"/>
            <p:cNvGrpSpPr/>
            <p:nvPr/>
          </p:nvGrpSpPr>
          <p:grpSpPr>
            <a:xfrm>
              <a:off x="4610100" y="5486400"/>
              <a:ext cx="609600" cy="350519"/>
              <a:chOff x="4191000" y="4114800"/>
              <a:chExt cx="609600" cy="350519"/>
            </a:xfrm>
          </p:grpSpPr>
          <p:sp>
            <p:nvSpPr>
              <p:cNvPr id="22" name="Rectangle 21"/>
              <p:cNvSpPr/>
              <p:nvPr/>
            </p:nvSpPr>
            <p:spPr>
              <a:xfrm>
                <a:off x="4191000" y="41148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Rectangle 22"/>
              <p:cNvSpPr/>
              <p:nvPr/>
            </p:nvSpPr>
            <p:spPr>
              <a:xfrm>
                <a:off x="4191000" y="41910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Rectangle 23"/>
              <p:cNvSpPr/>
              <p:nvPr/>
            </p:nvSpPr>
            <p:spPr>
              <a:xfrm>
                <a:off x="4495800" y="41910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Rectangle 24"/>
              <p:cNvSpPr/>
              <p:nvPr/>
            </p:nvSpPr>
            <p:spPr>
              <a:xfrm>
                <a:off x="4495800" y="41148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Rectangle 25"/>
              <p:cNvSpPr/>
              <p:nvPr/>
            </p:nvSpPr>
            <p:spPr>
              <a:xfrm>
                <a:off x="4191000" y="43434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7" name="Rectangle 26"/>
              <p:cNvSpPr/>
              <p:nvPr/>
            </p:nvSpPr>
            <p:spPr>
              <a:xfrm>
                <a:off x="4191000" y="44196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Rectangle 27"/>
              <p:cNvSpPr/>
              <p:nvPr/>
            </p:nvSpPr>
            <p:spPr>
              <a:xfrm>
                <a:off x="4495800" y="44196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Rectangle 28"/>
              <p:cNvSpPr/>
              <p:nvPr/>
            </p:nvSpPr>
            <p:spPr>
              <a:xfrm>
                <a:off x="4495800" y="43434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31" name="Rectangle 30"/>
            <p:cNvSpPr/>
            <p:nvPr/>
          </p:nvSpPr>
          <p:spPr>
            <a:xfrm rot="16200000">
              <a:off x="4815840" y="56635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rot="16200000">
              <a:off x="4892040" y="56635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Rectangle 32"/>
            <p:cNvSpPr/>
            <p:nvPr/>
          </p:nvSpPr>
          <p:spPr>
            <a:xfrm rot="16200000">
              <a:off x="4892040" y="53587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Rectangle 33"/>
            <p:cNvSpPr/>
            <p:nvPr/>
          </p:nvSpPr>
          <p:spPr>
            <a:xfrm rot="16200000">
              <a:off x="4815840" y="53587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5" name="Rectangle 34"/>
            <p:cNvSpPr/>
            <p:nvPr/>
          </p:nvSpPr>
          <p:spPr>
            <a:xfrm rot="16200000">
              <a:off x="4968240" y="56635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6" name="Rectangle 35"/>
            <p:cNvSpPr/>
            <p:nvPr/>
          </p:nvSpPr>
          <p:spPr>
            <a:xfrm rot="16200000">
              <a:off x="5044440" y="56635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7" name="Rectangle 36"/>
            <p:cNvSpPr/>
            <p:nvPr/>
          </p:nvSpPr>
          <p:spPr>
            <a:xfrm rot="16200000">
              <a:off x="5044440" y="53587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Rectangle 37"/>
            <p:cNvSpPr/>
            <p:nvPr/>
          </p:nvSpPr>
          <p:spPr>
            <a:xfrm rot="16200000">
              <a:off x="4968240" y="53587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40" name="Rounded Rectangle 39"/>
          <p:cNvSpPr/>
          <p:nvPr/>
        </p:nvSpPr>
        <p:spPr>
          <a:xfrm>
            <a:off x="6096000" y="4068907"/>
            <a:ext cx="2895600" cy="1998518"/>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r>
              <a:rPr lang="en-US" smtClean="0"/>
              <a:t>9. Mô hình đánh giá năng lực của SV</a:t>
            </a:r>
          </a:p>
          <a:p>
            <a:endParaRPr lang="en-US"/>
          </a:p>
          <a:p>
            <a:endParaRPr lang="en-US" smtClean="0"/>
          </a:p>
          <a:p>
            <a:endParaRPr lang="en-US"/>
          </a:p>
          <a:p>
            <a:endParaRPr lang="en-US" smtClean="0"/>
          </a:p>
          <a:p>
            <a:pPr algn="ctr"/>
            <a:endParaRPr lang="en-US"/>
          </a:p>
        </p:txBody>
      </p:sp>
      <p:grpSp>
        <p:nvGrpSpPr>
          <p:cNvPr id="50" name="Group 49"/>
          <p:cNvGrpSpPr/>
          <p:nvPr/>
        </p:nvGrpSpPr>
        <p:grpSpPr>
          <a:xfrm>
            <a:off x="6276975" y="4800600"/>
            <a:ext cx="2362200" cy="1022984"/>
            <a:chOff x="4610100" y="5229226"/>
            <a:chExt cx="609600" cy="609600"/>
          </a:xfrm>
        </p:grpSpPr>
        <p:grpSp>
          <p:nvGrpSpPr>
            <p:cNvPr id="51" name="Group 50"/>
            <p:cNvGrpSpPr/>
            <p:nvPr/>
          </p:nvGrpSpPr>
          <p:grpSpPr>
            <a:xfrm>
              <a:off x="4610100" y="5486400"/>
              <a:ext cx="609600" cy="350519"/>
              <a:chOff x="4191000" y="4114800"/>
              <a:chExt cx="609600" cy="350519"/>
            </a:xfrm>
          </p:grpSpPr>
          <p:sp>
            <p:nvSpPr>
              <p:cNvPr id="60" name="Rectangle 59"/>
              <p:cNvSpPr/>
              <p:nvPr/>
            </p:nvSpPr>
            <p:spPr>
              <a:xfrm>
                <a:off x="4191000" y="41148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1" name="Rectangle 60"/>
              <p:cNvSpPr/>
              <p:nvPr/>
            </p:nvSpPr>
            <p:spPr>
              <a:xfrm>
                <a:off x="4191000" y="41910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Rectangle 61"/>
              <p:cNvSpPr/>
              <p:nvPr/>
            </p:nvSpPr>
            <p:spPr>
              <a:xfrm>
                <a:off x="4495800" y="41910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3" name="Rectangle 62"/>
              <p:cNvSpPr/>
              <p:nvPr/>
            </p:nvSpPr>
            <p:spPr>
              <a:xfrm>
                <a:off x="4495800" y="41148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4" name="Rectangle 63"/>
              <p:cNvSpPr/>
              <p:nvPr/>
            </p:nvSpPr>
            <p:spPr>
              <a:xfrm>
                <a:off x="4191000" y="43434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5" name="Rectangle 64"/>
              <p:cNvSpPr/>
              <p:nvPr/>
            </p:nvSpPr>
            <p:spPr>
              <a:xfrm>
                <a:off x="4191000" y="44196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6" name="Rectangle 65"/>
              <p:cNvSpPr/>
              <p:nvPr/>
            </p:nvSpPr>
            <p:spPr>
              <a:xfrm>
                <a:off x="4495800" y="44196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7" name="Rectangle 66"/>
              <p:cNvSpPr/>
              <p:nvPr/>
            </p:nvSpPr>
            <p:spPr>
              <a:xfrm>
                <a:off x="4495800" y="4343400"/>
                <a:ext cx="304800" cy="45719"/>
              </a:xfrm>
              <a:prstGeom prst="rect">
                <a:avLst/>
              </a:prstGeom>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52" name="Rectangle 51"/>
            <p:cNvSpPr/>
            <p:nvPr/>
          </p:nvSpPr>
          <p:spPr>
            <a:xfrm rot="16200000">
              <a:off x="4815840" y="56635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3" name="Rectangle 52"/>
            <p:cNvSpPr/>
            <p:nvPr/>
          </p:nvSpPr>
          <p:spPr>
            <a:xfrm rot="16200000">
              <a:off x="4892040" y="56635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4" name="Rectangle 53"/>
            <p:cNvSpPr/>
            <p:nvPr/>
          </p:nvSpPr>
          <p:spPr>
            <a:xfrm rot="16200000">
              <a:off x="4892040" y="53587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5" name="Rectangle 54"/>
            <p:cNvSpPr/>
            <p:nvPr/>
          </p:nvSpPr>
          <p:spPr>
            <a:xfrm rot="16200000">
              <a:off x="4815840" y="53587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6" name="Rectangle 55"/>
            <p:cNvSpPr/>
            <p:nvPr/>
          </p:nvSpPr>
          <p:spPr>
            <a:xfrm rot="16200000">
              <a:off x="4968240" y="56635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7" name="Rectangle 56"/>
            <p:cNvSpPr/>
            <p:nvPr/>
          </p:nvSpPr>
          <p:spPr>
            <a:xfrm rot="16200000">
              <a:off x="5044440" y="56635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Rectangle 57"/>
            <p:cNvSpPr/>
            <p:nvPr/>
          </p:nvSpPr>
          <p:spPr>
            <a:xfrm rot="16200000">
              <a:off x="5044440" y="53587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9" name="Rectangle 58"/>
            <p:cNvSpPr/>
            <p:nvPr/>
          </p:nvSpPr>
          <p:spPr>
            <a:xfrm rot="16200000">
              <a:off x="4968240" y="5358766"/>
              <a:ext cx="304800" cy="45719"/>
            </a:xfrm>
            <a:prstGeom prst="rect">
              <a:avLst/>
            </a:prstGeom>
            <a:noFill/>
            <a:ln w="9525">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68" name="Rounded Rectangle 67"/>
          <p:cNvSpPr/>
          <p:nvPr/>
        </p:nvSpPr>
        <p:spPr>
          <a:xfrm>
            <a:off x="6010275" y="1392382"/>
            <a:ext cx="2895600" cy="1998518"/>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r>
              <a:rPr lang="en-US" smtClean="0"/>
              <a:t>8. Đề cương các môn học</a:t>
            </a:r>
            <a:endParaRPr lang="vi-VN" smtClean="0"/>
          </a:p>
          <a:p>
            <a:endParaRPr lang="en-US" smtClean="0"/>
          </a:p>
          <a:p>
            <a:endParaRPr lang="en-US"/>
          </a:p>
          <a:p>
            <a:endParaRPr lang="en-US" smtClean="0"/>
          </a:p>
          <a:p>
            <a:endParaRPr lang="en-US"/>
          </a:p>
          <a:p>
            <a:endParaRPr lang="en-US" smtClean="0"/>
          </a:p>
          <a:p>
            <a:pPr algn="ctr"/>
            <a:endParaRPr lang="en-US"/>
          </a:p>
        </p:txBody>
      </p:sp>
      <p:sp>
        <p:nvSpPr>
          <p:cNvPr id="69" name="Oval 68"/>
          <p:cNvSpPr/>
          <p:nvPr/>
        </p:nvSpPr>
        <p:spPr>
          <a:xfrm>
            <a:off x="6813607" y="1756366"/>
            <a:ext cx="1181300" cy="449235"/>
          </a:xfrm>
          <a:prstGeom prst="ellipse">
            <a:avLst/>
          </a:prstGeom>
          <a:solidFill>
            <a:schemeClr val="bg1">
              <a:lumMod val="7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z="1200" smtClean="0"/>
              <a:t>CĐR môn học</a:t>
            </a:r>
            <a:endParaRPr lang="en-US" sz="1200"/>
          </a:p>
        </p:txBody>
      </p:sp>
      <p:sp>
        <p:nvSpPr>
          <p:cNvPr id="70" name="Oval 69"/>
          <p:cNvSpPr/>
          <p:nvPr/>
        </p:nvSpPr>
        <p:spPr>
          <a:xfrm>
            <a:off x="6200775" y="2437709"/>
            <a:ext cx="1003539" cy="449235"/>
          </a:xfrm>
          <a:prstGeom prst="ellipse">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z="1200" smtClean="0"/>
              <a:t>Dạy và học</a:t>
            </a:r>
            <a:endParaRPr lang="en-US" sz="1200"/>
          </a:p>
        </p:txBody>
      </p:sp>
      <p:sp>
        <p:nvSpPr>
          <p:cNvPr id="71" name="Oval 70"/>
          <p:cNvSpPr/>
          <p:nvPr/>
        </p:nvSpPr>
        <p:spPr>
          <a:xfrm>
            <a:off x="7554586" y="2437709"/>
            <a:ext cx="1224302" cy="449235"/>
          </a:xfrm>
          <a:prstGeom prst="ellipse">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z="1200" smtClean="0"/>
              <a:t>Đánh giá &amp; Phản hồi</a:t>
            </a:r>
            <a:endParaRPr lang="en-US" sz="1200"/>
          </a:p>
        </p:txBody>
      </p:sp>
      <p:cxnSp>
        <p:nvCxnSpPr>
          <p:cNvPr id="75" name="Straight Arrow Connector 74"/>
          <p:cNvCxnSpPr/>
          <p:nvPr/>
        </p:nvCxnSpPr>
        <p:spPr>
          <a:xfrm flipV="1">
            <a:off x="6867525" y="2157846"/>
            <a:ext cx="185559" cy="311122"/>
          </a:xfrm>
          <a:prstGeom prst="straightConnector1">
            <a:avLst/>
          </a:prstGeom>
          <a:ln w="19050">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flipH="1" flipV="1">
            <a:off x="7870705" y="2171700"/>
            <a:ext cx="177920" cy="269040"/>
          </a:xfrm>
          <a:prstGeom prst="straightConnector1">
            <a:avLst/>
          </a:prstGeom>
          <a:ln w="19050">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78" name="Straight Arrow Connector 77"/>
          <p:cNvCxnSpPr>
            <a:stCxn id="71" idx="2"/>
          </p:cNvCxnSpPr>
          <p:nvPr/>
        </p:nvCxnSpPr>
        <p:spPr>
          <a:xfrm flipH="1" flipV="1">
            <a:off x="7204314" y="2659035"/>
            <a:ext cx="350272" cy="3292"/>
          </a:xfrm>
          <a:prstGeom prst="straightConnector1">
            <a:avLst/>
          </a:prstGeom>
          <a:ln w="19050">
            <a:headEnd type="arrow" w="med" len="med"/>
            <a:tailEnd type="arrow" w="med" len="med"/>
          </a:ln>
        </p:spPr>
        <p:style>
          <a:lnRef idx="1">
            <a:schemeClr val="dk1"/>
          </a:lnRef>
          <a:fillRef idx="0">
            <a:schemeClr val="dk1"/>
          </a:fillRef>
          <a:effectRef idx="0">
            <a:schemeClr val="dk1"/>
          </a:effectRef>
          <a:fontRef idx="minor">
            <a:schemeClr val="tx1"/>
          </a:fontRef>
        </p:style>
      </p:cxnSp>
      <p:sp>
        <p:nvSpPr>
          <p:cNvPr id="80" name="Rounded Rectangle 79"/>
          <p:cNvSpPr/>
          <p:nvPr/>
        </p:nvSpPr>
        <p:spPr>
          <a:xfrm>
            <a:off x="6391276" y="3114675"/>
            <a:ext cx="2095499" cy="274494"/>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Các yếu tố bối cảnh</a:t>
            </a:r>
          </a:p>
        </p:txBody>
      </p:sp>
      <p:cxnSp>
        <p:nvCxnSpPr>
          <p:cNvPr id="82" name="Straight Arrow Connector 81"/>
          <p:cNvCxnSpPr/>
          <p:nvPr/>
        </p:nvCxnSpPr>
        <p:spPr>
          <a:xfrm>
            <a:off x="1247775" y="2057400"/>
            <a:ext cx="381000" cy="0"/>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83" name="Straight Arrow Connector 82"/>
          <p:cNvCxnSpPr/>
          <p:nvPr/>
        </p:nvCxnSpPr>
        <p:spPr>
          <a:xfrm>
            <a:off x="2543175" y="2057400"/>
            <a:ext cx="381000" cy="0"/>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a:off x="4067175" y="2057400"/>
            <a:ext cx="304800" cy="0"/>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a:off x="5514975" y="2057400"/>
            <a:ext cx="495300" cy="0"/>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89" name="Straight Arrow Connector 88"/>
          <p:cNvCxnSpPr/>
          <p:nvPr/>
        </p:nvCxnSpPr>
        <p:spPr>
          <a:xfrm>
            <a:off x="4933950" y="2992582"/>
            <a:ext cx="0" cy="1074593"/>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2" name="Straight Arrow Connector 91"/>
          <p:cNvCxnSpPr/>
          <p:nvPr/>
        </p:nvCxnSpPr>
        <p:spPr>
          <a:xfrm>
            <a:off x="4257675" y="5029200"/>
            <a:ext cx="381000" cy="0"/>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a:off x="2790825" y="5029200"/>
            <a:ext cx="314325" cy="0"/>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6" name="Straight Arrow Connector 95"/>
          <p:cNvCxnSpPr/>
          <p:nvPr/>
        </p:nvCxnSpPr>
        <p:spPr>
          <a:xfrm>
            <a:off x="5772150" y="5029200"/>
            <a:ext cx="314325" cy="0"/>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7" name="Straight Arrow Connector 96"/>
          <p:cNvCxnSpPr/>
          <p:nvPr/>
        </p:nvCxnSpPr>
        <p:spPr>
          <a:xfrm>
            <a:off x="1323975" y="5029199"/>
            <a:ext cx="323850" cy="1"/>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06" name="Freeform 105"/>
          <p:cNvSpPr/>
          <p:nvPr/>
        </p:nvSpPr>
        <p:spPr>
          <a:xfrm>
            <a:off x="1314450" y="2400300"/>
            <a:ext cx="314325" cy="2133600"/>
          </a:xfrm>
          <a:custGeom>
            <a:avLst/>
            <a:gdLst>
              <a:gd name="connsiteX0" fmla="*/ 0 w 314325"/>
              <a:gd name="connsiteY0" fmla="*/ 2133600 h 2133600"/>
              <a:gd name="connsiteX1" fmla="*/ 171450 w 314325"/>
              <a:gd name="connsiteY1" fmla="*/ 2133600 h 2133600"/>
              <a:gd name="connsiteX2" fmla="*/ 161925 w 314325"/>
              <a:gd name="connsiteY2" fmla="*/ 0 h 2133600"/>
              <a:gd name="connsiteX3" fmla="*/ 314325 w 314325"/>
              <a:gd name="connsiteY3" fmla="*/ 0 h 2133600"/>
            </a:gdLst>
            <a:ahLst/>
            <a:cxnLst>
              <a:cxn ang="0">
                <a:pos x="connsiteX0" y="connsiteY0"/>
              </a:cxn>
              <a:cxn ang="0">
                <a:pos x="connsiteX1" y="connsiteY1"/>
              </a:cxn>
              <a:cxn ang="0">
                <a:pos x="connsiteX2" y="connsiteY2"/>
              </a:cxn>
              <a:cxn ang="0">
                <a:pos x="connsiteX3" y="connsiteY3"/>
              </a:cxn>
            </a:cxnLst>
            <a:rect l="l" t="t" r="r" b="b"/>
            <a:pathLst>
              <a:path w="314325" h="2133600">
                <a:moveTo>
                  <a:pt x="0" y="2133600"/>
                </a:moveTo>
                <a:lnTo>
                  <a:pt x="171450" y="2133600"/>
                </a:lnTo>
                <a:lnTo>
                  <a:pt x="161925" y="0"/>
                </a:lnTo>
                <a:lnTo>
                  <a:pt x="314325" y="0"/>
                </a:lnTo>
              </a:path>
            </a:pathLst>
          </a:custGeom>
          <a:ln w="28575">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7" name="Freeform 106"/>
          <p:cNvSpPr/>
          <p:nvPr/>
        </p:nvSpPr>
        <p:spPr>
          <a:xfrm>
            <a:off x="2619375" y="2438400"/>
            <a:ext cx="328612" cy="2133600"/>
          </a:xfrm>
          <a:custGeom>
            <a:avLst/>
            <a:gdLst>
              <a:gd name="connsiteX0" fmla="*/ 0 w 314325"/>
              <a:gd name="connsiteY0" fmla="*/ 2133600 h 2133600"/>
              <a:gd name="connsiteX1" fmla="*/ 171450 w 314325"/>
              <a:gd name="connsiteY1" fmla="*/ 2133600 h 2133600"/>
              <a:gd name="connsiteX2" fmla="*/ 161925 w 314325"/>
              <a:gd name="connsiteY2" fmla="*/ 0 h 2133600"/>
              <a:gd name="connsiteX3" fmla="*/ 314325 w 314325"/>
              <a:gd name="connsiteY3" fmla="*/ 0 h 2133600"/>
            </a:gdLst>
            <a:ahLst/>
            <a:cxnLst>
              <a:cxn ang="0">
                <a:pos x="connsiteX0" y="connsiteY0"/>
              </a:cxn>
              <a:cxn ang="0">
                <a:pos x="connsiteX1" y="connsiteY1"/>
              </a:cxn>
              <a:cxn ang="0">
                <a:pos x="connsiteX2" y="connsiteY2"/>
              </a:cxn>
              <a:cxn ang="0">
                <a:pos x="connsiteX3" y="connsiteY3"/>
              </a:cxn>
            </a:cxnLst>
            <a:rect l="l" t="t" r="r" b="b"/>
            <a:pathLst>
              <a:path w="314325" h="2133600">
                <a:moveTo>
                  <a:pt x="0" y="2133600"/>
                </a:moveTo>
                <a:lnTo>
                  <a:pt x="171450" y="2133600"/>
                </a:lnTo>
                <a:lnTo>
                  <a:pt x="161925" y="0"/>
                </a:lnTo>
                <a:lnTo>
                  <a:pt x="314325" y="0"/>
                </a:lnTo>
              </a:path>
            </a:pathLst>
          </a:custGeom>
          <a:ln w="28575">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Rounded Rectangle 17"/>
          <p:cNvSpPr/>
          <p:nvPr/>
        </p:nvSpPr>
        <p:spPr>
          <a:xfrm>
            <a:off x="1647825" y="3962400"/>
            <a:ext cx="1047750" cy="2133600"/>
          </a:xfrm>
          <a:prstGeom prst="roundRect">
            <a:avLst>
              <a:gd name="adj" fmla="val 0"/>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r>
              <a:rPr lang="en-US" smtClean="0"/>
              <a:t>3. CĐR của CTĐT</a:t>
            </a:r>
          </a:p>
          <a:p>
            <a:r>
              <a:rPr lang="en-US" smtClean="0"/>
              <a:t>1.1</a:t>
            </a:r>
          </a:p>
          <a:p>
            <a:r>
              <a:rPr lang="en-US" smtClean="0"/>
              <a:t>1.2</a:t>
            </a:r>
            <a:r>
              <a:rPr lang="vi-VN" smtClean="0"/>
              <a:t>..</a:t>
            </a:r>
            <a:endParaRPr lang="en-US" smtClean="0"/>
          </a:p>
          <a:p>
            <a:r>
              <a:rPr lang="en-US" smtClean="0"/>
              <a:t>2.1</a:t>
            </a:r>
          </a:p>
          <a:p>
            <a:pPr algn="ctr"/>
            <a:endParaRPr lang="en-US"/>
          </a:p>
        </p:txBody>
      </p:sp>
      <p:sp>
        <p:nvSpPr>
          <p:cNvPr id="111" name="Up Arrow 110"/>
          <p:cNvSpPr/>
          <p:nvPr/>
        </p:nvSpPr>
        <p:spPr>
          <a:xfrm>
            <a:off x="6648626" y="2886944"/>
            <a:ext cx="164981" cy="227731"/>
          </a:xfrm>
          <a:prstGeom prst="upArrow">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2" name="Up Arrow 111"/>
          <p:cNvSpPr/>
          <p:nvPr/>
        </p:nvSpPr>
        <p:spPr>
          <a:xfrm>
            <a:off x="8103094" y="2877853"/>
            <a:ext cx="164981" cy="227731"/>
          </a:xfrm>
          <a:prstGeom prst="upArrow">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3" name="Up Arrow 112"/>
          <p:cNvSpPr/>
          <p:nvPr/>
        </p:nvSpPr>
        <p:spPr>
          <a:xfrm>
            <a:off x="7296959" y="2887378"/>
            <a:ext cx="164981" cy="227731"/>
          </a:xfrm>
          <a:prstGeom prst="upArrow">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14" name="Straight Arrow Connector 113"/>
          <p:cNvCxnSpPr/>
          <p:nvPr/>
        </p:nvCxnSpPr>
        <p:spPr>
          <a:xfrm flipH="1">
            <a:off x="7461940" y="3405187"/>
            <a:ext cx="1885" cy="661988"/>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21" name="TextBox 120"/>
          <p:cNvSpPr txBox="1"/>
          <p:nvPr/>
        </p:nvSpPr>
        <p:spPr>
          <a:xfrm>
            <a:off x="3314700" y="6299261"/>
            <a:ext cx="3252685" cy="338554"/>
          </a:xfrm>
          <a:prstGeom prst="rect">
            <a:avLst/>
          </a:prstGeom>
          <a:noFill/>
        </p:spPr>
        <p:txBody>
          <a:bodyPr wrap="none" rtlCol="0">
            <a:spAutoFit/>
          </a:bodyPr>
          <a:lstStyle/>
          <a:p>
            <a:r>
              <a:rPr lang="vi-VN" sz="1600" smtClean="0"/>
              <a:t>(Phỏng theo Trinh &amp; Nghĩa, 2014)</a:t>
            </a:r>
            <a:endParaRPr lang="en-US" sz="1600"/>
          </a:p>
        </p:txBody>
      </p:sp>
      <p:sp>
        <p:nvSpPr>
          <p:cNvPr id="3" name="Slide Number Placeholder 2"/>
          <p:cNvSpPr>
            <a:spLocks noGrp="1"/>
          </p:cNvSpPr>
          <p:nvPr>
            <p:ph type="sldNum" sz="quarter" idx="12"/>
          </p:nvPr>
        </p:nvSpPr>
        <p:spPr/>
        <p:txBody>
          <a:bodyPr/>
          <a:lstStyle/>
          <a:p>
            <a:fld id="{2DC1AD5E-C186-425C-86E8-D873EB33AAA0}" type="slidenum">
              <a:rPr lang="en-US" smtClean="0"/>
              <a:t>35</a:t>
            </a:fld>
            <a:endParaRPr lang="en-US"/>
          </a:p>
        </p:txBody>
      </p:sp>
    </p:spTree>
    <p:extLst>
      <p:ext uri="{BB962C8B-B14F-4D97-AF65-F5344CB8AC3E}">
        <p14:creationId xmlns:p14="http://schemas.microsoft.com/office/powerpoint/2010/main" val="18810905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Quy trình XD CĐR và CTĐT</a:t>
            </a:r>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36</a:t>
            </a:fld>
            <a:endParaRPr lang="en-US"/>
          </a:p>
        </p:txBody>
      </p:sp>
      <p:sp>
        <p:nvSpPr>
          <p:cNvPr id="5" name="Rectangle 4"/>
          <p:cNvSpPr/>
          <p:nvPr/>
        </p:nvSpPr>
        <p:spPr>
          <a:xfrm>
            <a:off x="3657600" y="990600"/>
            <a:ext cx="1905000" cy="685800"/>
          </a:xfrm>
          <a:prstGeom prst="rect">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CĐR dự kiến theo CDIO (cấp 3)</a:t>
            </a:r>
            <a:endParaRPr lang="en-US"/>
          </a:p>
        </p:txBody>
      </p:sp>
      <p:sp>
        <p:nvSpPr>
          <p:cNvPr id="6" name="Rectangle 5"/>
          <p:cNvSpPr/>
          <p:nvPr/>
        </p:nvSpPr>
        <p:spPr>
          <a:xfrm>
            <a:off x="6400800" y="990600"/>
            <a:ext cx="1905000" cy="685800"/>
          </a:xfrm>
          <a:prstGeom prst="rect">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Đề cương CDIO</a:t>
            </a:r>
            <a:br>
              <a:rPr lang="en-US" smtClean="0"/>
            </a:br>
            <a:r>
              <a:rPr lang="en-US" smtClean="0"/>
              <a:t>(CDIO Syllabus)</a:t>
            </a:r>
            <a:endParaRPr lang="en-US"/>
          </a:p>
        </p:txBody>
      </p:sp>
      <p:sp>
        <p:nvSpPr>
          <p:cNvPr id="7" name="Rectangle 6"/>
          <p:cNvSpPr/>
          <p:nvPr/>
        </p:nvSpPr>
        <p:spPr>
          <a:xfrm>
            <a:off x="533400" y="990600"/>
            <a:ext cx="2286000" cy="685800"/>
          </a:xfrm>
          <a:prstGeom prst="rect">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CTĐT hiện tại của Khoa</a:t>
            </a:r>
            <a:endParaRPr lang="en-US"/>
          </a:p>
        </p:txBody>
      </p:sp>
      <p:cxnSp>
        <p:nvCxnSpPr>
          <p:cNvPr id="9" name="Straight Arrow Connector 8"/>
          <p:cNvCxnSpPr>
            <a:stCxn id="6" idx="1"/>
            <a:endCxn id="5" idx="3"/>
          </p:cNvCxnSpPr>
          <p:nvPr/>
        </p:nvCxnSpPr>
        <p:spPr>
          <a:xfrm flipH="1">
            <a:off x="5562600" y="13335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24" idx="3"/>
          </p:cNvCxnSpPr>
          <p:nvPr/>
        </p:nvCxnSpPr>
        <p:spPr>
          <a:xfrm flipH="1">
            <a:off x="2216558" y="2918952"/>
            <a:ext cx="220304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038600" y="2118852"/>
            <a:ext cx="1828800" cy="914400"/>
          </a:xfrm>
          <a:prstGeom prst="ellipse">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Khảo sát các bên liên quan</a:t>
            </a:r>
            <a:endParaRPr lang="en-US"/>
          </a:p>
        </p:txBody>
      </p:sp>
      <p:sp>
        <p:nvSpPr>
          <p:cNvPr id="16" name="Oval 15"/>
          <p:cNvSpPr/>
          <p:nvPr/>
        </p:nvSpPr>
        <p:spPr>
          <a:xfrm>
            <a:off x="446140" y="4182036"/>
            <a:ext cx="1866900" cy="1380564"/>
          </a:xfrm>
          <a:prstGeom prst="ellipse">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Đối sánh chương trình đào tạo</a:t>
            </a:r>
            <a:endParaRPr lang="en-US"/>
          </a:p>
        </p:txBody>
      </p:sp>
      <p:cxnSp>
        <p:nvCxnSpPr>
          <p:cNvPr id="17" name="Straight Arrow Connector 16"/>
          <p:cNvCxnSpPr/>
          <p:nvPr/>
        </p:nvCxnSpPr>
        <p:spPr>
          <a:xfrm>
            <a:off x="4876800" y="1676400"/>
            <a:ext cx="0" cy="4424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71948" y="2576052"/>
            <a:ext cx="1744610" cy="685800"/>
          </a:xfrm>
          <a:prstGeom prst="rect">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CĐR CTĐT</a:t>
            </a:r>
          </a:p>
          <a:p>
            <a:pPr algn="ctr"/>
            <a:r>
              <a:rPr lang="en-US" smtClean="0"/>
              <a:t>(cấp 3)</a:t>
            </a:r>
            <a:endParaRPr lang="en-US"/>
          </a:p>
        </p:txBody>
      </p:sp>
      <p:cxnSp>
        <p:nvCxnSpPr>
          <p:cNvPr id="49" name="Straight Arrow Connector 48"/>
          <p:cNvCxnSpPr/>
          <p:nvPr/>
        </p:nvCxnSpPr>
        <p:spPr>
          <a:xfrm>
            <a:off x="2819400" y="1322439"/>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7400006" y="4224618"/>
            <a:ext cx="1286794" cy="1185582"/>
          </a:xfrm>
          <a:prstGeom prst="rect">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CTĐT tích hợp</a:t>
            </a:r>
          </a:p>
        </p:txBody>
      </p:sp>
      <p:cxnSp>
        <p:nvCxnSpPr>
          <p:cNvPr id="64" name="Straight Arrow Connector 63"/>
          <p:cNvCxnSpPr/>
          <p:nvPr/>
        </p:nvCxnSpPr>
        <p:spPr>
          <a:xfrm>
            <a:off x="1331963" y="3272876"/>
            <a:ext cx="0" cy="95991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2776382" y="4177120"/>
            <a:ext cx="1866900" cy="1380564"/>
          </a:xfrm>
          <a:prstGeom prst="ellipse">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Thiết kế cấu trúc, trình tự CTĐT</a:t>
            </a:r>
            <a:endParaRPr lang="en-US"/>
          </a:p>
        </p:txBody>
      </p:sp>
      <p:sp>
        <p:nvSpPr>
          <p:cNvPr id="71" name="Oval 70"/>
          <p:cNvSpPr/>
          <p:nvPr/>
        </p:nvSpPr>
        <p:spPr>
          <a:xfrm>
            <a:off x="5067300" y="4177120"/>
            <a:ext cx="1866900" cy="1380564"/>
          </a:xfrm>
          <a:prstGeom prst="ellipse">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Đối ứng (mapping) trình tự vào cấu trúc</a:t>
            </a:r>
            <a:endParaRPr lang="en-US"/>
          </a:p>
        </p:txBody>
      </p:sp>
      <p:cxnSp>
        <p:nvCxnSpPr>
          <p:cNvPr id="72" name="Straight Arrow Connector 71"/>
          <p:cNvCxnSpPr>
            <a:endCxn id="70" idx="2"/>
          </p:cNvCxnSpPr>
          <p:nvPr/>
        </p:nvCxnSpPr>
        <p:spPr>
          <a:xfrm flipV="1">
            <a:off x="2313040" y="4867402"/>
            <a:ext cx="463342" cy="49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4626692" y="4867402"/>
            <a:ext cx="463342" cy="49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V="1">
            <a:off x="6936664" y="4817409"/>
            <a:ext cx="463342" cy="49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Oval 77"/>
          <p:cNvSpPr/>
          <p:nvPr/>
        </p:nvSpPr>
        <p:spPr>
          <a:xfrm>
            <a:off x="3200400" y="3217209"/>
            <a:ext cx="1870589" cy="679654"/>
          </a:xfrm>
          <a:prstGeom prst="ellipse">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Đánh giá năng lực SV</a:t>
            </a:r>
            <a:endParaRPr lang="en-US"/>
          </a:p>
        </p:txBody>
      </p:sp>
      <p:sp>
        <p:nvSpPr>
          <p:cNvPr id="79" name="Rectangle 78"/>
          <p:cNvSpPr/>
          <p:nvPr/>
        </p:nvSpPr>
        <p:spPr>
          <a:xfrm>
            <a:off x="5720535" y="3217209"/>
            <a:ext cx="1447800" cy="685800"/>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Kết quả học tập của SV</a:t>
            </a:r>
            <a:endParaRPr lang="en-US"/>
          </a:p>
        </p:txBody>
      </p:sp>
      <p:sp>
        <p:nvSpPr>
          <p:cNvPr id="85" name="Freeform 84"/>
          <p:cNvSpPr/>
          <p:nvPr/>
        </p:nvSpPr>
        <p:spPr>
          <a:xfrm>
            <a:off x="7182465" y="3583858"/>
            <a:ext cx="840658" cy="648929"/>
          </a:xfrm>
          <a:custGeom>
            <a:avLst/>
            <a:gdLst>
              <a:gd name="connsiteX0" fmla="*/ 840658 w 840658"/>
              <a:gd name="connsiteY0" fmla="*/ 648929 h 648929"/>
              <a:gd name="connsiteX1" fmla="*/ 840658 w 840658"/>
              <a:gd name="connsiteY1" fmla="*/ 0 h 648929"/>
              <a:gd name="connsiteX2" fmla="*/ 0 w 840658"/>
              <a:gd name="connsiteY2" fmla="*/ 0 h 648929"/>
            </a:gdLst>
            <a:ahLst/>
            <a:cxnLst>
              <a:cxn ang="0">
                <a:pos x="connsiteX0" y="connsiteY0"/>
              </a:cxn>
              <a:cxn ang="0">
                <a:pos x="connsiteX1" y="connsiteY1"/>
              </a:cxn>
              <a:cxn ang="0">
                <a:pos x="connsiteX2" y="connsiteY2"/>
              </a:cxn>
            </a:cxnLst>
            <a:rect l="l" t="t" r="r" b="b"/>
            <a:pathLst>
              <a:path w="840658" h="648929">
                <a:moveTo>
                  <a:pt x="840658" y="648929"/>
                </a:moveTo>
                <a:lnTo>
                  <a:pt x="840658" y="0"/>
                </a:lnTo>
                <a:lnTo>
                  <a:pt x="0" y="0"/>
                </a:lnTo>
              </a:path>
            </a:pathLst>
          </a:custGeom>
          <a:noFill/>
          <a:ln w="28575">
            <a:solidFill>
              <a:schemeClr val="tx1"/>
            </a:solidFill>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Arrow Connector 85"/>
          <p:cNvCxnSpPr/>
          <p:nvPr/>
        </p:nvCxnSpPr>
        <p:spPr>
          <a:xfrm flipH="1">
            <a:off x="5128143" y="3560109"/>
            <a:ext cx="592392" cy="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1" name="Freeform 90"/>
          <p:cNvSpPr/>
          <p:nvPr/>
        </p:nvSpPr>
        <p:spPr>
          <a:xfrm>
            <a:off x="1932039" y="3569110"/>
            <a:ext cx="1253613" cy="752167"/>
          </a:xfrm>
          <a:custGeom>
            <a:avLst/>
            <a:gdLst>
              <a:gd name="connsiteX0" fmla="*/ 1253613 w 1253613"/>
              <a:gd name="connsiteY0" fmla="*/ 0 h 752167"/>
              <a:gd name="connsiteX1" fmla="*/ 0 w 1253613"/>
              <a:gd name="connsiteY1" fmla="*/ 0 h 752167"/>
              <a:gd name="connsiteX2" fmla="*/ 0 w 1253613"/>
              <a:gd name="connsiteY2" fmla="*/ 752167 h 752167"/>
            </a:gdLst>
            <a:ahLst/>
            <a:cxnLst>
              <a:cxn ang="0">
                <a:pos x="connsiteX0" y="connsiteY0"/>
              </a:cxn>
              <a:cxn ang="0">
                <a:pos x="connsiteX1" y="connsiteY1"/>
              </a:cxn>
              <a:cxn ang="0">
                <a:pos x="connsiteX2" y="connsiteY2"/>
              </a:cxn>
            </a:cxnLst>
            <a:rect l="l" t="t" r="r" b="b"/>
            <a:pathLst>
              <a:path w="1253613" h="752167">
                <a:moveTo>
                  <a:pt x="1253613" y="0"/>
                </a:moveTo>
                <a:lnTo>
                  <a:pt x="0" y="0"/>
                </a:lnTo>
                <a:lnTo>
                  <a:pt x="0" y="752167"/>
                </a:lnTo>
              </a:path>
            </a:pathLst>
          </a:custGeom>
          <a:noFill/>
          <a:ln w="28575">
            <a:solidFill>
              <a:schemeClr val="tx1"/>
            </a:solidFill>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462360" y="5943600"/>
            <a:ext cx="2490640" cy="685800"/>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Sự phát triển đều đặn và/hoặc sự thay đổi</a:t>
            </a:r>
            <a:endParaRPr lang="en-US"/>
          </a:p>
        </p:txBody>
      </p:sp>
      <p:cxnSp>
        <p:nvCxnSpPr>
          <p:cNvPr id="93" name="Straight Arrow Connector 92"/>
          <p:cNvCxnSpPr/>
          <p:nvPr/>
        </p:nvCxnSpPr>
        <p:spPr>
          <a:xfrm>
            <a:off x="3733800" y="5562600"/>
            <a:ext cx="0" cy="38100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5" name="Freeform 94"/>
          <p:cNvSpPr/>
          <p:nvPr/>
        </p:nvSpPr>
        <p:spPr>
          <a:xfrm flipV="1">
            <a:off x="4953000" y="5562599"/>
            <a:ext cx="1028700" cy="742335"/>
          </a:xfrm>
          <a:custGeom>
            <a:avLst/>
            <a:gdLst>
              <a:gd name="connsiteX0" fmla="*/ 840658 w 840658"/>
              <a:gd name="connsiteY0" fmla="*/ 648929 h 648929"/>
              <a:gd name="connsiteX1" fmla="*/ 840658 w 840658"/>
              <a:gd name="connsiteY1" fmla="*/ 0 h 648929"/>
              <a:gd name="connsiteX2" fmla="*/ 0 w 840658"/>
              <a:gd name="connsiteY2" fmla="*/ 0 h 648929"/>
            </a:gdLst>
            <a:ahLst/>
            <a:cxnLst>
              <a:cxn ang="0">
                <a:pos x="connsiteX0" y="connsiteY0"/>
              </a:cxn>
              <a:cxn ang="0">
                <a:pos x="connsiteX1" y="connsiteY1"/>
              </a:cxn>
              <a:cxn ang="0">
                <a:pos x="connsiteX2" y="connsiteY2"/>
              </a:cxn>
            </a:cxnLst>
            <a:rect l="l" t="t" r="r" b="b"/>
            <a:pathLst>
              <a:path w="840658" h="648929">
                <a:moveTo>
                  <a:pt x="840658" y="648929"/>
                </a:moveTo>
                <a:lnTo>
                  <a:pt x="840658" y="0"/>
                </a:lnTo>
                <a:lnTo>
                  <a:pt x="0" y="0"/>
                </a:lnTo>
              </a:path>
            </a:pathLst>
          </a:custGeom>
          <a:noFill/>
          <a:ln w="28575">
            <a:solidFill>
              <a:schemeClr val="tx1"/>
            </a:solidFill>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95"/>
          <p:cNvSpPr/>
          <p:nvPr/>
        </p:nvSpPr>
        <p:spPr>
          <a:xfrm flipV="1">
            <a:off x="1932039" y="5410200"/>
            <a:ext cx="530321" cy="843117"/>
          </a:xfrm>
          <a:custGeom>
            <a:avLst/>
            <a:gdLst>
              <a:gd name="connsiteX0" fmla="*/ 1253613 w 1253613"/>
              <a:gd name="connsiteY0" fmla="*/ 0 h 752167"/>
              <a:gd name="connsiteX1" fmla="*/ 0 w 1253613"/>
              <a:gd name="connsiteY1" fmla="*/ 0 h 752167"/>
              <a:gd name="connsiteX2" fmla="*/ 0 w 1253613"/>
              <a:gd name="connsiteY2" fmla="*/ 752167 h 752167"/>
            </a:gdLst>
            <a:ahLst/>
            <a:cxnLst>
              <a:cxn ang="0">
                <a:pos x="connsiteX0" y="connsiteY0"/>
              </a:cxn>
              <a:cxn ang="0">
                <a:pos x="connsiteX1" y="connsiteY1"/>
              </a:cxn>
              <a:cxn ang="0">
                <a:pos x="connsiteX2" y="connsiteY2"/>
              </a:cxn>
            </a:cxnLst>
            <a:rect l="l" t="t" r="r" b="b"/>
            <a:pathLst>
              <a:path w="1253613" h="752167">
                <a:moveTo>
                  <a:pt x="1253613" y="0"/>
                </a:moveTo>
                <a:lnTo>
                  <a:pt x="0" y="0"/>
                </a:lnTo>
                <a:lnTo>
                  <a:pt x="0" y="752167"/>
                </a:lnTo>
              </a:path>
            </a:pathLst>
          </a:custGeom>
          <a:noFill/>
          <a:ln w="28575">
            <a:solidFill>
              <a:schemeClr val="tx1"/>
            </a:solidFill>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1837709" y="1828800"/>
            <a:ext cx="1819891" cy="533400"/>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Mục tiêu sửa đổi</a:t>
            </a:r>
            <a:endParaRPr lang="en-US"/>
          </a:p>
        </p:txBody>
      </p:sp>
      <p:sp>
        <p:nvSpPr>
          <p:cNvPr id="103" name="Freeform 102"/>
          <p:cNvSpPr/>
          <p:nvPr/>
        </p:nvSpPr>
        <p:spPr>
          <a:xfrm flipH="1">
            <a:off x="1447800" y="2118852"/>
            <a:ext cx="389909" cy="427703"/>
          </a:xfrm>
          <a:custGeom>
            <a:avLst/>
            <a:gdLst>
              <a:gd name="connsiteX0" fmla="*/ 840658 w 840658"/>
              <a:gd name="connsiteY0" fmla="*/ 648929 h 648929"/>
              <a:gd name="connsiteX1" fmla="*/ 840658 w 840658"/>
              <a:gd name="connsiteY1" fmla="*/ 0 h 648929"/>
              <a:gd name="connsiteX2" fmla="*/ 0 w 840658"/>
              <a:gd name="connsiteY2" fmla="*/ 0 h 648929"/>
            </a:gdLst>
            <a:ahLst/>
            <a:cxnLst>
              <a:cxn ang="0">
                <a:pos x="connsiteX0" y="connsiteY0"/>
              </a:cxn>
              <a:cxn ang="0">
                <a:pos x="connsiteX1" y="connsiteY1"/>
              </a:cxn>
              <a:cxn ang="0">
                <a:pos x="connsiteX2" y="connsiteY2"/>
              </a:cxn>
            </a:cxnLst>
            <a:rect l="l" t="t" r="r" b="b"/>
            <a:pathLst>
              <a:path w="840658" h="648929">
                <a:moveTo>
                  <a:pt x="840658" y="648929"/>
                </a:moveTo>
                <a:lnTo>
                  <a:pt x="840658" y="0"/>
                </a:lnTo>
                <a:lnTo>
                  <a:pt x="0" y="0"/>
                </a:lnTo>
              </a:path>
            </a:pathLst>
          </a:custGeom>
          <a:noFill/>
          <a:ln w="28575">
            <a:solidFill>
              <a:schemeClr val="tx1"/>
            </a:solidFill>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103"/>
          <p:cNvSpPr/>
          <p:nvPr/>
        </p:nvSpPr>
        <p:spPr>
          <a:xfrm rot="16200000" flipH="1" flipV="1">
            <a:off x="3689555" y="1724794"/>
            <a:ext cx="389909" cy="427703"/>
          </a:xfrm>
          <a:custGeom>
            <a:avLst/>
            <a:gdLst>
              <a:gd name="connsiteX0" fmla="*/ 840658 w 840658"/>
              <a:gd name="connsiteY0" fmla="*/ 648929 h 648929"/>
              <a:gd name="connsiteX1" fmla="*/ 840658 w 840658"/>
              <a:gd name="connsiteY1" fmla="*/ 0 h 648929"/>
              <a:gd name="connsiteX2" fmla="*/ 0 w 840658"/>
              <a:gd name="connsiteY2" fmla="*/ 0 h 648929"/>
            </a:gdLst>
            <a:ahLst/>
            <a:cxnLst>
              <a:cxn ang="0">
                <a:pos x="connsiteX0" y="connsiteY0"/>
              </a:cxn>
              <a:cxn ang="0">
                <a:pos x="connsiteX1" y="connsiteY1"/>
              </a:cxn>
              <a:cxn ang="0">
                <a:pos x="connsiteX2" y="connsiteY2"/>
              </a:cxn>
            </a:cxnLst>
            <a:rect l="l" t="t" r="r" b="b"/>
            <a:pathLst>
              <a:path w="840658" h="648929">
                <a:moveTo>
                  <a:pt x="840658" y="648929"/>
                </a:moveTo>
                <a:lnTo>
                  <a:pt x="840658" y="0"/>
                </a:lnTo>
                <a:lnTo>
                  <a:pt x="0" y="0"/>
                </a:lnTo>
              </a:path>
            </a:pathLst>
          </a:custGeom>
          <a:noFill/>
          <a:ln w="28575">
            <a:solidFill>
              <a:schemeClr val="tx1"/>
            </a:solidFill>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6444435" y="6114817"/>
            <a:ext cx="2362250" cy="276999"/>
          </a:xfrm>
          <a:prstGeom prst="rect">
            <a:avLst/>
          </a:prstGeom>
          <a:noFill/>
        </p:spPr>
        <p:txBody>
          <a:bodyPr wrap="none" rtlCol="0">
            <a:spAutoFit/>
          </a:bodyPr>
          <a:lstStyle/>
          <a:p>
            <a:r>
              <a:rPr lang="vi-VN" sz="1200" smtClean="0"/>
              <a:t>(Phỏng theo </a:t>
            </a:r>
            <a:r>
              <a:rPr lang="en-US" sz="1200" smtClean="0"/>
              <a:t> Crawley, et al, 2007)</a:t>
            </a:r>
            <a:endParaRPr lang="en-US" sz="1200"/>
          </a:p>
        </p:txBody>
      </p:sp>
      <p:cxnSp>
        <p:nvCxnSpPr>
          <p:cNvPr id="108" name="Straight Arrow Connector 107"/>
          <p:cNvCxnSpPr/>
          <p:nvPr/>
        </p:nvCxnSpPr>
        <p:spPr>
          <a:xfrm flipH="1" flipV="1">
            <a:off x="1371292" y="5562600"/>
            <a:ext cx="8298" cy="4424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471948" y="5954661"/>
            <a:ext cx="1204452" cy="685800"/>
          </a:xfrm>
          <a:prstGeom prst="rect">
            <a:avLst/>
          </a:prstGeom>
          <a:solidFill>
            <a:schemeClr val="bg1">
              <a:lumMod val="8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smtClean="0"/>
              <a:t>Điều kiện hiện có</a:t>
            </a:r>
            <a:endParaRPr lang="en-US"/>
          </a:p>
        </p:txBody>
      </p:sp>
    </p:spTree>
    <p:extLst>
      <p:ext uri="{BB962C8B-B14F-4D97-AF65-F5344CB8AC3E}">
        <p14:creationId xmlns:p14="http://schemas.microsoft.com/office/powerpoint/2010/main" val="3971024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a:t>THE CURRICULUM DESIGN PROCESS</a:t>
            </a:r>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37</a:t>
            </a:fld>
            <a:endParaRPr lang="en-US"/>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990600"/>
            <a:ext cx="8534400" cy="5689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 name="Rectangle 5"/>
          <p:cNvSpPr/>
          <p:nvPr/>
        </p:nvSpPr>
        <p:spPr>
          <a:xfrm>
            <a:off x="7315051" y="6535994"/>
            <a:ext cx="1676549" cy="276999"/>
          </a:xfrm>
          <a:prstGeom prst="rect">
            <a:avLst/>
          </a:prstGeom>
        </p:spPr>
        <p:txBody>
          <a:bodyPr wrap="none">
            <a:spAutoFit/>
          </a:bodyPr>
          <a:lstStyle/>
          <a:p>
            <a:r>
              <a:rPr lang="en-US" altLang="en-US" sz="1200" smtClean="0"/>
              <a:t>(Doris </a:t>
            </a:r>
            <a:r>
              <a:rPr lang="en-US" altLang="en-US" sz="1200"/>
              <a:t>R. </a:t>
            </a:r>
            <a:r>
              <a:rPr lang="en-US" altLang="en-US" sz="1200" smtClean="0"/>
              <a:t>Brodeur, 2005)</a:t>
            </a:r>
            <a:endParaRPr lang="en-US" sz="1200"/>
          </a:p>
        </p:txBody>
      </p:sp>
    </p:spTree>
    <p:extLst>
      <p:ext uri="{BB962C8B-B14F-4D97-AF65-F5344CB8AC3E}">
        <p14:creationId xmlns:p14="http://schemas.microsoft.com/office/powerpoint/2010/main" val="2663538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Kết luận</a:t>
            </a:r>
            <a:endParaRPr lang="en-US"/>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r>
              <a:rPr lang="en-US" smtClean="0"/>
              <a:t>Xây dựng và phát triển CTĐT theo đề xướng CDIO sẽ giúp giáo dục ĐH đáp ứng nhu cầu xã hội</a:t>
            </a:r>
          </a:p>
          <a:p>
            <a:pPr lvl="2"/>
            <a:r>
              <a:rPr lang="en-US" smtClean="0"/>
              <a:t>Đề cương CDIO -&gt; Khảo sát -&gt; CĐR CTĐT</a:t>
            </a:r>
          </a:p>
          <a:p>
            <a:pPr lvl="2"/>
            <a:r>
              <a:rPr lang="en-US" smtClean="0"/>
              <a:t>Tích hợp kỹ năng (CDIO luôn có) vào MH, đồ án</a:t>
            </a:r>
          </a:p>
          <a:p>
            <a:pPr lvl="2"/>
            <a:r>
              <a:rPr lang="en-US" smtClean="0"/>
              <a:t>CĐR CTĐT -&gt; CĐR MH -&gt; Dạy &amp; học -&gt; Đánh giá -&gt; cải tiến MH</a:t>
            </a:r>
          </a:p>
          <a:p>
            <a:pPr lvl="2"/>
            <a:r>
              <a:rPr lang="en-US" smtClean="0"/>
              <a:t>Đánh giá CTĐT -&gt; Thẩm định CTĐT/cải tiến</a:t>
            </a:r>
          </a:p>
          <a:p>
            <a:pPr lvl="2"/>
            <a:r>
              <a:rPr lang="en-US" smtClean="0"/>
              <a:t>12 tiêu chuẩn: giúp đạt được</a:t>
            </a:r>
          </a:p>
          <a:p>
            <a:r>
              <a:rPr lang="en-US" smtClean="0"/>
              <a:t>Yếu tố quyết định triển khai thành công?</a:t>
            </a:r>
          </a:p>
          <a:p>
            <a:pPr lvl="1"/>
            <a:r>
              <a:rPr lang="en-US" smtClean="0"/>
              <a:t>Quyết tâm nhà Trường, Khoa</a:t>
            </a:r>
          </a:p>
          <a:p>
            <a:pPr lvl="1"/>
            <a:r>
              <a:rPr lang="en-US" smtClean="0"/>
              <a:t>Đồng lòng của GV</a:t>
            </a:r>
          </a:p>
          <a:p>
            <a:pPr lvl="1"/>
            <a:r>
              <a:rPr lang="en-US" smtClean="0"/>
              <a:t>Nguồn lực</a:t>
            </a:r>
          </a:p>
        </p:txBody>
      </p:sp>
      <p:sp>
        <p:nvSpPr>
          <p:cNvPr id="4" name="Slide Number Placeholder 3"/>
          <p:cNvSpPr>
            <a:spLocks noGrp="1"/>
          </p:cNvSpPr>
          <p:nvPr>
            <p:ph type="sldNum" sz="quarter" idx="12"/>
          </p:nvPr>
        </p:nvSpPr>
        <p:spPr/>
        <p:txBody>
          <a:bodyPr/>
          <a:lstStyle/>
          <a:p>
            <a:fld id="{2DC1AD5E-C186-425C-86E8-D873EB33AAA0}" type="slidenum">
              <a:rPr lang="en-US" smtClean="0"/>
              <a:t>38</a:t>
            </a:fld>
            <a:endParaRPr lang="en-US"/>
          </a:p>
        </p:txBody>
      </p:sp>
    </p:spTree>
    <p:extLst>
      <p:ext uri="{BB962C8B-B14F-4D97-AF65-F5344CB8AC3E}">
        <p14:creationId xmlns:p14="http://schemas.microsoft.com/office/powerpoint/2010/main" val="1524449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Tài liệu tham khảo</a:t>
            </a:r>
            <a:endParaRPr lang="en-US"/>
          </a:p>
        </p:txBody>
      </p:sp>
      <p:sp>
        <p:nvSpPr>
          <p:cNvPr id="3" name="Content Placeholder 2"/>
          <p:cNvSpPr>
            <a:spLocks noGrp="1"/>
          </p:cNvSpPr>
          <p:nvPr>
            <p:ph idx="1"/>
          </p:nvPr>
        </p:nvSpPr>
        <p:spPr/>
        <p:txBody>
          <a:bodyPr>
            <a:normAutofit fontScale="77500" lnSpcReduction="20000"/>
          </a:bodyPr>
          <a:lstStyle/>
          <a:p>
            <a:r>
              <a:rPr lang="en-US" smtClean="0"/>
              <a:t>The Curriculum Reformation Process, URL: http://www.cdio.org/implementing-cdio-your-institution/implementation-kit/curriculum/reformation-process</a:t>
            </a:r>
          </a:p>
          <a:p>
            <a:r>
              <a:rPr lang="en-US" smtClean="0"/>
              <a:t>Nguyễn Hữu Lộc, Phạm Công Bằng, Lê Ngọc Quỳnh Lam, “</a:t>
            </a:r>
            <a:r>
              <a:rPr lang="en-US" i="1" smtClean="0"/>
              <a:t>Chương trình đào tạo tích hợp – Từ thiết kế đến vận hành</a:t>
            </a:r>
            <a:r>
              <a:rPr lang="en-US" smtClean="0"/>
              <a:t>,” NXB ĐH QG TP.HCM, 2014</a:t>
            </a:r>
          </a:p>
          <a:p>
            <a:r>
              <a:rPr lang="en-US" smtClean="0"/>
              <a:t>Nguyễn Hữu Lộc, Slide “</a:t>
            </a:r>
            <a:r>
              <a:rPr lang="vi-VN" smtClean="0"/>
              <a:t>Kinh nghiệm xây dựng chuẩn đầu ra theo CDIO cho ngành Kỹ thuật chế tạo</a:t>
            </a:r>
            <a:r>
              <a:rPr lang="en-US" smtClean="0"/>
              <a:t>”, </a:t>
            </a:r>
            <a:r>
              <a:rPr lang="en-US" smtClean="0"/>
              <a:t>2013</a:t>
            </a:r>
          </a:p>
          <a:p>
            <a:r>
              <a:rPr lang="en-US"/>
              <a:t> Crawley</a:t>
            </a:r>
            <a:r>
              <a:rPr lang="en-US"/>
              <a:t>, </a:t>
            </a:r>
            <a:r>
              <a:rPr lang="en-US" smtClean="0"/>
              <a:t>Malmqvist, Östlund</a:t>
            </a:r>
            <a:r>
              <a:rPr lang="en-US"/>
              <a:t>, Brodeur </a:t>
            </a:r>
            <a:r>
              <a:rPr lang="en-US"/>
              <a:t>&amp; </a:t>
            </a:r>
            <a:r>
              <a:rPr lang="en-US"/>
              <a:t>Edström, “Rethinking Engineering Education: </a:t>
            </a:r>
            <a:r>
              <a:rPr lang="en-US"/>
              <a:t>The </a:t>
            </a:r>
            <a:r>
              <a:rPr lang="en-US" smtClean="0"/>
              <a:t>CDIO Approach” 2007</a:t>
            </a:r>
            <a:endParaRPr lang="en-US" smtClean="0"/>
          </a:p>
          <a:p>
            <a:endParaRPr lang="en-US"/>
          </a:p>
        </p:txBody>
      </p:sp>
      <p:sp>
        <p:nvSpPr>
          <p:cNvPr id="4" name="Slide Number Placeholder 3"/>
          <p:cNvSpPr>
            <a:spLocks noGrp="1"/>
          </p:cNvSpPr>
          <p:nvPr>
            <p:ph type="sldNum" sz="quarter" idx="12"/>
          </p:nvPr>
        </p:nvSpPr>
        <p:spPr/>
        <p:txBody>
          <a:bodyPr/>
          <a:lstStyle/>
          <a:p>
            <a:fld id="{2DC1AD5E-C186-425C-86E8-D873EB33AAA0}" type="slidenum">
              <a:rPr lang="en-US" smtClean="0"/>
              <a:t>39</a:t>
            </a:fld>
            <a:endParaRPr lang="en-US"/>
          </a:p>
        </p:txBody>
      </p:sp>
    </p:spTree>
    <p:extLst>
      <p:ext uri="{BB962C8B-B14F-4D97-AF65-F5344CB8AC3E}">
        <p14:creationId xmlns:p14="http://schemas.microsoft.com/office/powerpoint/2010/main" val="2560157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Cấu trúc chương trình đào tạo (tt.)</a:t>
            </a:r>
            <a:endParaRPr lang="en-US"/>
          </a:p>
        </p:txBody>
      </p:sp>
      <p:sp>
        <p:nvSpPr>
          <p:cNvPr id="3" name="Content Placeholder 2"/>
          <p:cNvSpPr>
            <a:spLocks noGrp="1"/>
          </p:cNvSpPr>
          <p:nvPr>
            <p:ph idx="1"/>
          </p:nvPr>
        </p:nvSpPr>
        <p:spPr>
          <a:xfrm>
            <a:off x="457200" y="1371600"/>
            <a:ext cx="8229600" cy="4525963"/>
          </a:xfrm>
        </p:spPr>
        <p:txBody>
          <a:bodyPr/>
          <a:lstStyle/>
          <a:p>
            <a:r>
              <a:rPr lang="en-US" smtClean="0"/>
              <a:t>Ví dụ</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35422839"/>
              </p:ext>
            </p:extLst>
          </p:nvPr>
        </p:nvGraphicFramePr>
        <p:xfrm>
          <a:off x="609600" y="2057400"/>
          <a:ext cx="7924800" cy="4038600"/>
        </p:xfrm>
        <a:graphic>
          <a:graphicData uri="http://schemas.openxmlformats.org/drawingml/2006/table">
            <a:tbl>
              <a:tblPr firstRow="1" firstCol="1" bandRow="1">
                <a:tableStyleId>{5C22544A-7EE6-4342-B048-85BDC9FD1C3A}</a:tableStyleId>
              </a:tblPr>
              <a:tblGrid>
                <a:gridCol w="1320800"/>
                <a:gridCol w="1320800"/>
                <a:gridCol w="1320800"/>
                <a:gridCol w="1320800"/>
                <a:gridCol w="1320800"/>
                <a:gridCol w="1320800"/>
              </a:tblGrid>
              <a:tr h="315516">
                <a:tc rowSpan="2">
                  <a:txBody>
                    <a:bodyPr/>
                    <a:lstStyle/>
                    <a:p>
                      <a:pPr>
                        <a:spcAft>
                          <a:spcPts val="0"/>
                        </a:spcAft>
                      </a:pPr>
                      <a:r>
                        <a:rPr lang="en-US" sz="1800">
                          <a:effectLst/>
                        </a:rPr>
                        <a:t> </a:t>
                      </a:r>
                      <a:endParaRPr lang="en-US" sz="1800">
                        <a:effectLst/>
                        <a:latin typeface="Times New Roman"/>
                        <a:ea typeface="Calibri"/>
                      </a:endParaRPr>
                    </a:p>
                  </a:txBody>
                  <a:tcPr marL="68580" marR="68580" marT="0" marB="0"/>
                </a:tc>
                <a:tc rowSpan="2">
                  <a:txBody>
                    <a:bodyPr/>
                    <a:lstStyle/>
                    <a:p>
                      <a:pPr algn="ctr">
                        <a:spcAft>
                          <a:spcPts val="0"/>
                        </a:spcAft>
                      </a:pPr>
                      <a:r>
                        <a:rPr lang="en-US" sz="1800" b="0">
                          <a:effectLst/>
                        </a:rPr>
                        <a:t>Số tín chỉ</a:t>
                      </a:r>
                      <a:endParaRPr lang="en-US" sz="1800" b="0">
                        <a:effectLst/>
                        <a:latin typeface="Times New Roman"/>
                        <a:ea typeface="Calibri"/>
                      </a:endParaRPr>
                    </a:p>
                  </a:txBody>
                  <a:tcPr marL="68580" marR="68580" marT="0" marB="0" anchor="ctr"/>
                </a:tc>
                <a:tc gridSpan="4">
                  <a:txBody>
                    <a:bodyPr/>
                    <a:lstStyle/>
                    <a:p>
                      <a:pPr algn="ctr">
                        <a:spcAft>
                          <a:spcPts val="0"/>
                        </a:spcAft>
                      </a:pPr>
                      <a:r>
                        <a:rPr lang="en-US" sz="1800">
                          <a:effectLst/>
                        </a:rPr>
                        <a:t>Các khối kiến thức</a:t>
                      </a:r>
                      <a:endParaRPr lang="en-US" sz="1800">
                        <a:effectLst/>
                        <a:latin typeface="Times New Roman"/>
                        <a:ea typeface="Calibri"/>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1514475">
                <a:tc vMerge="1">
                  <a:txBody>
                    <a:bodyPr/>
                    <a:lstStyle/>
                    <a:p>
                      <a:endParaRPr lang="en-US"/>
                    </a:p>
                  </a:txBody>
                  <a:tcPr/>
                </a:tc>
                <a:tc vMerge="1">
                  <a:txBody>
                    <a:bodyPr/>
                    <a:lstStyle/>
                    <a:p>
                      <a:endParaRPr lang="en-US"/>
                    </a:p>
                  </a:txBody>
                  <a:tcPr/>
                </a:tc>
                <a:tc>
                  <a:txBody>
                    <a:bodyPr/>
                    <a:lstStyle/>
                    <a:p>
                      <a:pPr algn="ctr">
                        <a:spcAft>
                          <a:spcPts val="0"/>
                        </a:spcAft>
                      </a:pPr>
                      <a:r>
                        <a:rPr lang="en-US" sz="1800" b="1">
                          <a:effectLst/>
                        </a:rPr>
                        <a:t>Toán và Khoa học tự nhiên</a:t>
                      </a:r>
                      <a:endParaRPr lang="en-US" sz="1800" b="1">
                        <a:effectLst/>
                        <a:latin typeface="Times New Roman"/>
                        <a:ea typeface="Calibri"/>
                      </a:endParaRPr>
                    </a:p>
                  </a:txBody>
                  <a:tcPr marL="68580" marR="68580" marT="0" marB="0" anchor="ctr"/>
                </a:tc>
                <a:tc>
                  <a:txBody>
                    <a:bodyPr/>
                    <a:lstStyle/>
                    <a:p>
                      <a:pPr algn="ctr">
                        <a:spcAft>
                          <a:spcPts val="0"/>
                        </a:spcAft>
                      </a:pPr>
                      <a:r>
                        <a:rPr lang="en-US" sz="1800" b="1">
                          <a:effectLst/>
                        </a:rPr>
                        <a:t>Cơ sở Kỹ thuật, ngành và chuyên ngành</a:t>
                      </a:r>
                      <a:endParaRPr lang="en-US" sz="1800" b="1">
                        <a:effectLst/>
                        <a:latin typeface="Times New Roman"/>
                        <a:ea typeface="Calibri"/>
                      </a:endParaRPr>
                    </a:p>
                  </a:txBody>
                  <a:tcPr marL="68580" marR="68580" marT="0" marB="0" anchor="ctr"/>
                </a:tc>
                <a:tc>
                  <a:txBody>
                    <a:bodyPr/>
                    <a:lstStyle/>
                    <a:p>
                      <a:pPr algn="ctr">
                        <a:spcAft>
                          <a:spcPts val="0"/>
                        </a:spcAft>
                      </a:pPr>
                      <a:r>
                        <a:rPr lang="en-US" sz="1800" b="1">
                          <a:effectLst/>
                        </a:rPr>
                        <a:t>Kiến thức Chính trị, Kinh tế, Văn hóa, Xã hội</a:t>
                      </a:r>
                      <a:endParaRPr lang="en-US" sz="1800" b="1">
                        <a:effectLst/>
                        <a:latin typeface="Times New Roman"/>
                        <a:ea typeface="Calibri"/>
                      </a:endParaRPr>
                    </a:p>
                  </a:txBody>
                  <a:tcPr marL="68580" marR="68580" marT="0" marB="0" anchor="ctr"/>
                </a:tc>
                <a:tc>
                  <a:txBody>
                    <a:bodyPr/>
                    <a:lstStyle/>
                    <a:p>
                      <a:pPr algn="ctr">
                        <a:spcAft>
                          <a:spcPts val="0"/>
                        </a:spcAft>
                      </a:pPr>
                      <a:r>
                        <a:rPr lang="en-US" sz="1800" b="1">
                          <a:effectLst/>
                        </a:rPr>
                        <a:t>Khác</a:t>
                      </a:r>
                      <a:endParaRPr lang="en-US" sz="1800" b="1">
                        <a:effectLst/>
                        <a:latin typeface="Times New Roman"/>
                        <a:ea typeface="Calibri"/>
                      </a:endParaRPr>
                    </a:p>
                  </a:txBody>
                  <a:tcPr marL="68580" marR="68580" marT="0" marB="0" anchor="ctr"/>
                </a:tc>
              </a:tr>
              <a:tr h="631031">
                <a:tc rowSpan="2">
                  <a:txBody>
                    <a:bodyPr/>
                    <a:lstStyle/>
                    <a:p>
                      <a:pPr>
                        <a:spcAft>
                          <a:spcPts val="0"/>
                        </a:spcAft>
                      </a:pPr>
                      <a:r>
                        <a:rPr lang="en-US" sz="1800">
                          <a:effectLst/>
                        </a:rPr>
                        <a:t>CTĐT ĐH Bách Khoa TP.HCM</a:t>
                      </a:r>
                      <a:endParaRPr lang="en-US" sz="1800">
                        <a:effectLst/>
                        <a:latin typeface="Times New Roman"/>
                        <a:ea typeface="Calibri"/>
                      </a:endParaRPr>
                    </a:p>
                  </a:txBody>
                  <a:tcPr marL="68580" marR="68580" marT="0" marB="0"/>
                </a:tc>
                <a:tc>
                  <a:txBody>
                    <a:bodyPr/>
                    <a:lstStyle/>
                    <a:p>
                      <a:pPr>
                        <a:spcAft>
                          <a:spcPts val="0"/>
                        </a:spcAft>
                      </a:pPr>
                      <a:r>
                        <a:rPr lang="en-US" sz="1800">
                          <a:effectLst/>
                        </a:rPr>
                        <a:t>Max 140 tc</a:t>
                      </a:r>
                      <a:endParaRPr lang="en-US" sz="1800">
                        <a:effectLst/>
                        <a:latin typeface="Times New Roman"/>
                        <a:ea typeface="Calibri"/>
                      </a:endParaRPr>
                    </a:p>
                  </a:txBody>
                  <a:tcPr marL="68580" marR="68580" marT="0" marB="0"/>
                </a:tc>
                <a:tc>
                  <a:txBody>
                    <a:bodyPr/>
                    <a:lstStyle/>
                    <a:p>
                      <a:pPr>
                        <a:spcAft>
                          <a:spcPts val="0"/>
                        </a:spcAft>
                      </a:pPr>
                      <a:r>
                        <a:rPr lang="en-US" sz="1800">
                          <a:effectLst/>
                        </a:rPr>
                        <a:t>Min 32 tc</a:t>
                      </a:r>
                      <a:endParaRPr lang="en-US" sz="1800">
                        <a:effectLst/>
                        <a:latin typeface="Times New Roman"/>
                        <a:ea typeface="Calibri"/>
                      </a:endParaRPr>
                    </a:p>
                  </a:txBody>
                  <a:tcPr marL="68580" marR="68580" marT="0" marB="0"/>
                </a:tc>
                <a:tc>
                  <a:txBody>
                    <a:bodyPr/>
                    <a:lstStyle/>
                    <a:p>
                      <a:pPr>
                        <a:spcAft>
                          <a:spcPts val="0"/>
                        </a:spcAft>
                      </a:pPr>
                      <a:r>
                        <a:rPr lang="en-US" sz="1800">
                          <a:effectLst/>
                        </a:rPr>
                        <a:t>80-84 tc</a:t>
                      </a:r>
                      <a:endParaRPr lang="en-US" sz="1800">
                        <a:effectLst/>
                        <a:latin typeface="Times New Roman"/>
                        <a:ea typeface="Calibri"/>
                      </a:endParaRPr>
                    </a:p>
                  </a:txBody>
                  <a:tcPr marL="68580" marR="68580" marT="0" marB="0"/>
                </a:tc>
                <a:tc>
                  <a:txBody>
                    <a:bodyPr/>
                    <a:lstStyle/>
                    <a:p>
                      <a:pPr>
                        <a:spcAft>
                          <a:spcPts val="0"/>
                        </a:spcAft>
                      </a:pPr>
                      <a:r>
                        <a:rPr lang="en-US" sz="1800">
                          <a:effectLst/>
                        </a:rPr>
                        <a:t>16-22 tc</a:t>
                      </a:r>
                      <a:endParaRPr lang="en-US" sz="1800">
                        <a:effectLst/>
                        <a:latin typeface="Times New Roman"/>
                        <a:ea typeface="Calibri"/>
                      </a:endParaRPr>
                    </a:p>
                  </a:txBody>
                  <a:tcPr marL="68580" marR="68580" marT="0" marB="0"/>
                </a:tc>
                <a:tc>
                  <a:txBody>
                    <a:bodyPr/>
                    <a:lstStyle/>
                    <a:p>
                      <a:pPr>
                        <a:spcAft>
                          <a:spcPts val="0"/>
                        </a:spcAft>
                      </a:pPr>
                      <a:r>
                        <a:rPr lang="en-US" sz="1800">
                          <a:effectLst/>
                        </a:rPr>
                        <a:t>8 tc (Anh Văn)</a:t>
                      </a:r>
                      <a:endParaRPr lang="en-US" sz="1800">
                        <a:effectLst/>
                        <a:latin typeface="Times New Roman"/>
                        <a:ea typeface="Calibri"/>
                      </a:endParaRPr>
                    </a:p>
                  </a:txBody>
                  <a:tcPr marL="68580" marR="68580" marT="0" marB="0"/>
                </a:tc>
              </a:tr>
              <a:tr h="631031">
                <a:tc vMerge="1">
                  <a:txBody>
                    <a:bodyPr/>
                    <a:lstStyle/>
                    <a:p>
                      <a:endParaRPr lang="en-US"/>
                    </a:p>
                  </a:txBody>
                  <a:tcPr/>
                </a:tc>
                <a:tc>
                  <a:txBody>
                    <a:bodyPr/>
                    <a:lstStyle/>
                    <a:p>
                      <a:pPr>
                        <a:spcAft>
                          <a:spcPts val="0"/>
                        </a:spcAft>
                      </a:pPr>
                      <a:r>
                        <a:rPr lang="en-US" sz="1800">
                          <a:effectLst/>
                        </a:rPr>
                        <a:t>100%</a:t>
                      </a:r>
                      <a:endParaRPr lang="en-US" sz="1800">
                        <a:effectLst/>
                        <a:latin typeface="Times New Roman"/>
                        <a:ea typeface="Calibri"/>
                      </a:endParaRPr>
                    </a:p>
                  </a:txBody>
                  <a:tcPr marL="68580" marR="68580" marT="0" marB="0"/>
                </a:tc>
                <a:tc>
                  <a:txBody>
                    <a:bodyPr/>
                    <a:lstStyle/>
                    <a:p>
                      <a:pPr>
                        <a:spcAft>
                          <a:spcPts val="0"/>
                        </a:spcAft>
                      </a:pPr>
                      <a:r>
                        <a:rPr lang="en-US" sz="1800">
                          <a:effectLst/>
                        </a:rPr>
                        <a:t>32 tc hoặc min 25%</a:t>
                      </a:r>
                      <a:endParaRPr lang="en-US" sz="1800">
                        <a:effectLst/>
                        <a:latin typeface="Times New Roman"/>
                        <a:ea typeface="Calibri"/>
                      </a:endParaRPr>
                    </a:p>
                  </a:txBody>
                  <a:tcPr marL="68580" marR="68580" marT="0" marB="0"/>
                </a:tc>
                <a:tc>
                  <a:txBody>
                    <a:bodyPr/>
                    <a:lstStyle/>
                    <a:p>
                      <a:pPr>
                        <a:spcAft>
                          <a:spcPts val="0"/>
                        </a:spcAft>
                      </a:pPr>
                      <a:r>
                        <a:rPr lang="en-US" sz="1800">
                          <a:effectLst/>
                        </a:rPr>
                        <a:t>57-61%</a:t>
                      </a:r>
                      <a:endParaRPr lang="en-US" sz="1800">
                        <a:effectLst/>
                        <a:latin typeface="Times New Roman"/>
                        <a:ea typeface="Calibri"/>
                      </a:endParaRPr>
                    </a:p>
                  </a:txBody>
                  <a:tcPr marL="68580" marR="68580" marT="0" marB="0"/>
                </a:tc>
                <a:tc>
                  <a:txBody>
                    <a:bodyPr/>
                    <a:lstStyle/>
                    <a:p>
                      <a:pPr>
                        <a:spcAft>
                          <a:spcPts val="0"/>
                        </a:spcAft>
                      </a:pPr>
                      <a:r>
                        <a:rPr lang="en-US" sz="1800">
                          <a:effectLst/>
                        </a:rPr>
                        <a:t>11-14%</a:t>
                      </a:r>
                      <a:endParaRPr lang="en-US" sz="1800">
                        <a:effectLst/>
                        <a:latin typeface="Times New Roman"/>
                        <a:ea typeface="Calibri"/>
                      </a:endParaRPr>
                    </a:p>
                  </a:txBody>
                  <a:tcPr marL="68580" marR="68580" marT="0" marB="0"/>
                </a:tc>
                <a:tc>
                  <a:txBody>
                    <a:bodyPr/>
                    <a:lstStyle/>
                    <a:p>
                      <a:pPr>
                        <a:spcAft>
                          <a:spcPts val="0"/>
                        </a:spcAft>
                      </a:pPr>
                      <a:r>
                        <a:rPr lang="en-US" sz="1800">
                          <a:effectLst/>
                        </a:rPr>
                        <a:t>5%</a:t>
                      </a:r>
                      <a:endParaRPr lang="en-US" sz="1800">
                        <a:effectLst/>
                        <a:latin typeface="Times New Roman"/>
                        <a:ea typeface="Calibri"/>
                      </a:endParaRPr>
                    </a:p>
                  </a:txBody>
                  <a:tcPr marL="68580" marR="68580" marT="0" marB="0"/>
                </a:tc>
              </a:tr>
              <a:tr h="946547">
                <a:tc>
                  <a:txBody>
                    <a:bodyPr/>
                    <a:lstStyle/>
                    <a:p>
                      <a:pPr>
                        <a:spcAft>
                          <a:spcPts val="0"/>
                        </a:spcAft>
                      </a:pPr>
                      <a:r>
                        <a:rPr lang="en-US" sz="1800">
                          <a:effectLst/>
                        </a:rPr>
                        <a:t>Đối chiếu chuẩn kiểm định ABET</a:t>
                      </a:r>
                      <a:endParaRPr lang="en-US" sz="1800">
                        <a:effectLst/>
                        <a:latin typeface="Times New Roman"/>
                        <a:ea typeface="Calibri"/>
                      </a:endParaRPr>
                    </a:p>
                  </a:txBody>
                  <a:tcPr marL="68580" marR="68580" marT="0" marB="0"/>
                </a:tc>
                <a:tc>
                  <a:txBody>
                    <a:bodyPr/>
                    <a:lstStyle/>
                    <a:p>
                      <a:pPr>
                        <a:spcAft>
                          <a:spcPts val="0"/>
                        </a:spcAft>
                      </a:pPr>
                      <a:r>
                        <a:rPr lang="en-US" sz="1800">
                          <a:effectLst/>
                        </a:rPr>
                        <a:t>Yêu cầu tối thiểu cho CTĐT</a:t>
                      </a:r>
                      <a:endParaRPr lang="en-US" sz="1800">
                        <a:effectLst/>
                        <a:latin typeface="Times New Roman"/>
                        <a:ea typeface="Calibri"/>
                      </a:endParaRPr>
                    </a:p>
                  </a:txBody>
                  <a:tcPr marL="68580" marR="68580" marT="0" marB="0"/>
                </a:tc>
                <a:tc>
                  <a:txBody>
                    <a:bodyPr/>
                    <a:lstStyle/>
                    <a:p>
                      <a:pPr>
                        <a:spcAft>
                          <a:spcPts val="0"/>
                        </a:spcAft>
                      </a:pPr>
                      <a:r>
                        <a:rPr lang="en-US" sz="1800">
                          <a:effectLst/>
                          <a:sym typeface="Symbol"/>
                        </a:rPr>
                        <a:t></a:t>
                      </a:r>
                      <a:r>
                        <a:rPr lang="en-US" sz="1800">
                          <a:effectLst/>
                        </a:rPr>
                        <a:t> 25% hoặc min 32 tc</a:t>
                      </a:r>
                      <a:endParaRPr lang="en-US" sz="1800">
                        <a:effectLst/>
                        <a:latin typeface="Times New Roman"/>
                        <a:ea typeface="Calibri"/>
                      </a:endParaRPr>
                    </a:p>
                  </a:txBody>
                  <a:tcPr marL="68580" marR="68580" marT="0" marB="0"/>
                </a:tc>
                <a:tc>
                  <a:txBody>
                    <a:bodyPr/>
                    <a:lstStyle/>
                    <a:p>
                      <a:pPr>
                        <a:spcAft>
                          <a:spcPts val="0"/>
                        </a:spcAft>
                      </a:pPr>
                      <a:r>
                        <a:rPr lang="en-US" sz="1800">
                          <a:effectLst/>
                          <a:sym typeface="Symbol"/>
                        </a:rPr>
                        <a:t></a:t>
                      </a:r>
                      <a:r>
                        <a:rPr lang="en-US" sz="1800">
                          <a:effectLst/>
                        </a:rPr>
                        <a:t> 48 tc hoặc 37,5%</a:t>
                      </a:r>
                      <a:endParaRPr lang="en-US" sz="1800">
                        <a:effectLst/>
                        <a:latin typeface="Times New Roman"/>
                        <a:ea typeface="Calibri"/>
                      </a:endParaRPr>
                    </a:p>
                  </a:txBody>
                  <a:tcPr marL="68580" marR="68580" marT="0" marB="0"/>
                </a:tc>
                <a:tc>
                  <a:txBody>
                    <a:bodyPr/>
                    <a:lstStyle/>
                    <a:p>
                      <a:pPr>
                        <a:spcAft>
                          <a:spcPts val="0"/>
                        </a:spcAft>
                      </a:pPr>
                      <a:r>
                        <a:rPr lang="en-US" sz="1800">
                          <a:effectLst/>
                        </a:rPr>
                        <a:t>12,5%</a:t>
                      </a:r>
                      <a:endParaRPr lang="en-US" sz="1800">
                        <a:effectLst/>
                        <a:latin typeface="Times New Roman"/>
                        <a:ea typeface="Calibri"/>
                      </a:endParaRPr>
                    </a:p>
                  </a:txBody>
                  <a:tcPr marL="68580" marR="68580" marT="0" marB="0"/>
                </a:tc>
                <a:tc>
                  <a:txBody>
                    <a:bodyPr/>
                    <a:lstStyle/>
                    <a:p>
                      <a:pPr>
                        <a:spcAft>
                          <a:spcPts val="0"/>
                        </a:spcAft>
                      </a:pPr>
                      <a:r>
                        <a:rPr lang="en-US" sz="1800">
                          <a:effectLst/>
                        </a:rPr>
                        <a:t> </a:t>
                      </a:r>
                      <a:endParaRPr lang="en-US" sz="1800">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2024185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Chân thành cám ơn.</a:t>
            </a:r>
            <a:br>
              <a:rPr lang="en-US" smtClean="0"/>
            </a:br>
            <a:r>
              <a:rPr lang="en-US" smtClean="0"/>
              <a:t>Thảo luận</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9713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Cấu trúc chương trình đào tạo (tt.)</a:t>
            </a:r>
            <a:endParaRPr lang="en-US"/>
          </a:p>
        </p:txBody>
      </p:sp>
      <p:sp>
        <p:nvSpPr>
          <p:cNvPr id="3" name="Content Placeholder 2"/>
          <p:cNvSpPr>
            <a:spLocks noGrp="1"/>
          </p:cNvSpPr>
          <p:nvPr>
            <p:ph idx="1"/>
          </p:nvPr>
        </p:nvSpPr>
        <p:spPr/>
        <p:txBody>
          <a:bodyPr/>
          <a:lstStyle/>
          <a:p>
            <a:r>
              <a:rPr lang="en-US" smtClean="0"/>
              <a:t>Khối kiến thức giáo dục đại cương</a:t>
            </a:r>
          </a:p>
          <a:p>
            <a:pPr lvl="1"/>
            <a:r>
              <a:rPr lang="en-US" smtClean="0"/>
              <a:t>Lĩnh vực KHXH, KH nhân văn, toán và KH tự nhiên.</a:t>
            </a:r>
          </a:p>
          <a:p>
            <a:r>
              <a:rPr lang="en-US" smtClean="0"/>
              <a:t>Khối kiến thức giáo dục chuyên nghiệp</a:t>
            </a:r>
          </a:p>
          <a:p>
            <a:pPr lvl="1"/>
            <a:r>
              <a:rPr lang="en-US" smtClean="0"/>
              <a:t>Nhóm kiến thức cơ sở (của ngành hoặc liên ngành)</a:t>
            </a:r>
          </a:p>
          <a:p>
            <a:pPr lvl="1"/>
            <a:r>
              <a:rPr lang="en-US" smtClean="0"/>
              <a:t>Nhóm kiến thức chuyên ngành</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5</a:t>
            </a:fld>
            <a:endParaRPr lang="en-US"/>
          </a:p>
        </p:txBody>
      </p:sp>
    </p:spTree>
    <p:extLst>
      <p:ext uri="{BB962C8B-B14F-4D97-AF65-F5344CB8AC3E}">
        <p14:creationId xmlns:p14="http://schemas.microsoft.com/office/powerpoint/2010/main" val="47755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Chương trình đào tạo</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6</a:t>
            </a:fld>
            <a:endParaRPr lang="en-US"/>
          </a:p>
        </p:txBody>
      </p:sp>
      <p:sp>
        <p:nvSpPr>
          <p:cNvPr id="7" name="Content Placeholder 6"/>
          <p:cNvSpPr>
            <a:spLocks noGrp="1"/>
          </p:cNvSpPr>
          <p:nvPr>
            <p:ph idx="1"/>
          </p:nvPr>
        </p:nvSpPr>
        <p:spPr/>
        <p:txBody>
          <a:bodyPr>
            <a:normAutofit/>
          </a:bodyPr>
          <a:lstStyle/>
          <a:p>
            <a:r>
              <a:rPr lang="en-US" smtClean="0"/>
              <a:t>Tyler (1949) cho rằng: CTĐT về cấu trúc phải có 4 phần cơ bản:</a:t>
            </a:r>
          </a:p>
          <a:p>
            <a:pPr marL="971550" lvl="1" indent="-514350">
              <a:buAutoNum type="arabicPeriod"/>
            </a:pPr>
            <a:r>
              <a:rPr lang="en-US" smtClean="0"/>
              <a:t>Mục tiêu đào tạo</a:t>
            </a:r>
          </a:p>
          <a:p>
            <a:pPr marL="971550" lvl="1" indent="-514350">
              <a:buAutoNum type="arabicPeriod"/>
            </a:pPr>
            <a:r>
              <a:rPr lang="en-US" smtClean="0"/>
              <a:t>Nội dung đào tạo</a:t>
            </a:r>
          </a:p>
          <a:p>
            <a:pPr marL="971550" lvl="1" indent="-514350">
              <a:buAutoNum type="arabicPeriod"/>
            </a:pPr>
            <a:r>
              <a:rPr lang="en-US" smtClean="0"/>
              <a:t>Quy trình đào tạo hay chương trình giảng dạy</a:t>
            </a:r>
          </a:p>
          <a:p>
            <a:pPr marL="971550" lvl="1" indent="-514350">
              <a:buAutoNum type="arabicPeriod"/>
            </a:pPr>
            <a:r>
              <a:rPr lang="en-US" smtClean="0"/>
              <a:t>Phương pháp đánh giá kết quả đào tạo</a:t>
            </a:r>
          </a:p>
          <a:p>
            <a:pPr marL="514350" indent="-457200"/>
            <a:r>
              <a:rPr lang="en-US" smtClean="0"/>
              <a:t>Chương trình giảng dạy phải được cấp có thẩm quyền phê duyệt.</a:t>
            </a:r>
          </a:p>
        </p:txBody>
      </p:sp>
    </p:spTree>
    <p:extLst>
      <p:ext uri="{BB962C8B-B14F-4D97-AF65-F5344CB8AC3E}">
        <p14:creationId xmlns:p14="http://schemas.microsoft.com/office/powerpoint/2010/main" val="842224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Chương trình đào tạo (tt.)</a:t>
            </a:r>
            <a:endParaRPr lang="en-US"/>
          </a:p>
        </p:txBody>
      </p:sp>
      <p:sp>
        <p:nvSpPr>
          <p:cNvPr id="3" name="Content Placeholder 2"/>
          <p:cNvSpPr>
            <a:spLocks noGrp="1"/>
          </p:cNvSpPr>
          <p:nvPr>
            <p:ph idx="1"/>
          </p:nvPr>
        </p:nvSpPr>
        <p:spPr>
          <a:xfrm>
            <a:off x="457200" y="1371600"/>
            <a:ext cx="8229600" cy="4754563"/>
          </a:xfrm>
        </p:spPr>
        <p:txBody>
          <a:bodyPr>
            <a:normAutofit/>
          </a:bodyPr>
          <a:lstStyle/>
          <a:p>
            <a:r>
              <a:rPr lang="en-US" smtClean="0"/>
              <a:t>Điều 36, Luật Giáo dục Đại học 2012</a:t>
            </a:r>
          </a:p>
          <a:p>
            <a:pPr marL="0" indent="0">
              <a:buNone/>
            </a:pPr>
            <a:r>
              <a:rPr lang="vi-VN" i="1" smtClean="0"/>
              <a:t>1</a:t>
            </a:r>
            <a:r>
              <a:rPr lang="vi-VN" i="1"/>
              <a:t>. Chương trình đào tạo:</a:t>
            </a:r>
          </a:p>
          <a:p>
            <a:pPr marL="400050" lvl="1" indent="0">
              <a:buNone/>
            </a:pPr>
            <a:r>
              <a:rPr lang="vi-VN" i="1"/>
              <a:t>a) Chương trình đào tạo trình độ cao đẳng, đại học gồm: </a:t>
            </a:r>
            <a:r>
              <a:rPr lang="vi-VN" b="1" i="1"/>
              <a:t>mục tiêu</a:t>
            </a:r>
            <a:r>
              <a:rPr lang="vi-VN" i="1"/>
              <a:t>, </a:t>
            </a:r>
            <a:r>
              <a:rPr lang="vi-VN" b="1" i="1"/>
              <a:t>chuẩn kiến thức</a:t>
            </a:r>
            <a:r>
              <a:rPr lang="vi-VN" i="1"/>
              <a:t>, </a:t>
            </a:r>
            <a:r>
              <a:rPr lang="vi-VN" b="1" i="1"/>
              <a:t>kỹ năng của người học sau khi tốt nghiệp</a:t>
            </a:r>
            <a:r>
              <a:rPr lang="vi-VN" i="1"/>
              <a:t>; </a:t>
            </a:r>
            <a:r>
              <a:rPr lang="vi-VN" b="1" i="1"/>
              <a:t>nội dung đào tạo</a:t>
            </a:r>
            <a:r>
              <a:rPr lang="vi-VN" i="1"/>
              <a:t>, </a:t>
            </a:r>
            <a:r>
              <a:rPr lang="vi-VN" b="1" i="1"/>
              <a:t>phương pháp đánh giá</a:t>
            </a:r>
            <a:r>
              <a:rPr lang="vi-VN" i="1"/>
              <a:t> đối với mỗi môn học và ngành học, trình độ đào tạo; bảo đảm yêu cầu liên thông giữa các trình độ và với các chương trình đào tạo khác;</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7</a:t>
            </a:fld>
            <a:endParaRPr lang="en-US"/>
          </a:p>
        </p:txBody>
      </p:sp>
    </p:spTree>
    <p:extLst>
      <p:ext uri="{BB962C8B-B14F-4D97-AF65-F5344CB8AC3E}">
        <p14:creationId xmlns:p14="http://schemas.microsoft.com/office/powerpoint/2010/main" val="225345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Quy định về cấu trúc CTĐT của </a:t>
            </a:r>
            <a:br>
              <a:rPr lang="en-US" smtClean="0"/>
            </a:br>
            <a:r>
              <a:rPr lang="en-US" smtClean="0"/>
              <a:t>ĐH TDM</a:t>
            </a:r>
            <a:endParaRPr lang="en-US"/>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b="1" smtClean="0"/>
              <a:t>Mục tiêu đào tạo</a:t>
            </a:r>
          </a:p>
          <a:p>
            <a:pPr marL="857250" lvl="1" indent="-457200">
              <a:buFontTx/>
              <a:buChar char="-"/>
            </a:pPr>
            <a:r>
              <a:rPr lang="en-US" smtClean="0"/>
              <a:t>Mục tiêu chung</a:t>
            </a:r>
          </a:p>
          <a:p>
            <a:pPr marL="857250" lvl="1" indent="-457200">
              <a:buFontTx/>
              <a:buChar char="-"/>
            </a:pPr>
            <a:r>
              <a:rPr lang="en-US" smtClean="0"/>
              <a:t>Mục tiêu cụ thể: </a:t>
            </a:r>
            <a:r>
              <a:rPr lang="en-US" b="1" smtClean="0"/>
              <a:t>Kiến thức, kỹ năng, thái độ</a:t>
            </a:r>
          </a:p>
          <a:p>
            <a:pPr marL="514350" indent="-514350">
              <a:buFont typeface="+mj-lt"/>
              <a:buAutoNum type="arabicPeriod"/>
            </a:pPr>
            <a:r>
              <a:rPr lang="en-US" smtClean="0"/>
              <a:t>Thời gian đào tạo</a:t>
            </a:r>
          </a:p>
          <a:p>
            <a:pPr marL="514350" indent="-514350">
              <a:buFont typeface="+mj-lt"/>
              <a:buAutoNum type="arabicPeriod"/>
            </a:pPr>
            <a:r>
              <a:rPr lang="en-US" smtClean="0"/>
              <a:t>Khối lượng kiến thức toàn khóa</a:t>
            </a:r>
          </a:p>
          <a:p>
            <a:pPr marL="514350" indent="-514350">
              <a:buFont typeface="+mj-lt"/>
              <a:buAutoNum type="arabicPeriod"/>
            </a:pPr>
            <a:r>
              <a:rPr lang="en-US" smtClean="0"/>
              <a:t>Đối tượng tuyển sinh</a:t>
            </a:r>
          </a:p>
          <a:p>
            <a:pPr marL="514350" indent="-514350">
              <a:buFont typeface="+mj-lt"/>
              <a:buAutoNum type="arabicPeriod"/>
            </a:pPr>
            <a:r>
              <a:rPr lang="en-US" smtClean="0"/>
              <a:t>Quy trình đào tạo, điều kiện tốt nghiệp</a:t>
            </a:r>
          </a:p>
          <a:p>
            <a:pPr marL="514350" indent="-514350">
              <a:buFont typeface="+mj-lt"/>
              <a:buAutoNum type="arabicPeriod"/>
            </a:pPr>
            <a:r>
              <a:rPr lang="en-US" smtClean="0"/>
              <a:t>Thang điểm</a:t>
            </a:r>
          </a:p>
          <a:p>
            <a:pPr marL="514350" indent="-514350">
              <a:buFont typeface="+mj-lt"/>
              <a:buAutoNum type="arabicPeriod"/>
            </a:pPr>
            <a:r>
              <a:rPr lang="en-US" b="1" smtClean="0"/>
              <a:t>Nội dung chương trình</a:t>
            </a:r>
          </a:p>
          <a:p>
            <a:pPr marL="857250" lvl="1" indent="-457200">
              <a:buFontTx/>
              <a:buChar char="-"/>
            </a:pPr>
            <a:r>
              <a:rPr lang="en-US" smtClean="0"/>
              <a:t>Cấu trúc chương trình đào tạo: Kiến thức GD đại cương, GD chuyên nghiệp, Tốt nghiệp</a:t>
            </a:r>
          </a:p>
          <a:p>
            <a:pPr marL="857250" lvl="1" indent="-457200">
              <a:buFontTx/>
              <a:buChar char="-"/>
            </a:pPr>
            <a:r>
              <a:rPr lang="en-US" smtClean="0"/>
              <a:t>Nội dung chương trình chi tiết</a:t>
            </a:r>
          </a:p>
          <a:p>
            <a:pPr marL="514350" indent="-514350">
              <a:buFont typeface="+mj-lt"/>
              <a:buAutoNum type="arabicPeriod"/>
            </a:pPr>
            <a:r>
              <a:rPr lang="en-US" b="1" smtClean="0"/>
              <a:t>Kế hoạch giảng dạy</a:t>
            </a:r>
          </a:p>
          <a:p>
            <a:pPr marL="514350" indent="-514350">
              <a:buFont typeface="+mj-lt"/>
              <a:buAutoNum type="arabicPeriod"/>
            </a:pPr>
            <a:r>
              <a:rPr lang="en-US" smtClean="0"/>
              <a:t>Hướng dẫn thực hiện chương trình</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8</a:t>
            </a:fld>
            <a:endParaRPr lang="en-US"/>
          </a:p>
        </p:txBody>
      </p:sp>
    </p:spTree>
    <p:extLst>
      <p:ext uri="{BB962C8B-B14F-4D97-AF65-F5344CB8AC3E}">
        <p14:creationId xmlns:p14="http://schemas.microsoft.com/office/powerpoint/2010/main" val="382809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Thành phần của CTĐT</a:t>
            </a:r>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433" y="1219200"/>
            <a:ext cx="7842147" cy="4926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789806" y="6096000"/>
            <a:ext cx="7391400" cy="646331"/>
          </a:xfrm>
          <a:prstGeom prst="rect">
            <a:avLst/>
          </a:prstGeom>
        </p:spPr>
        <p:txBody>
          <a:bodyPr wrap="square">
            <a:spAutoFit/>
          </a:bodyPr>
          <a:lstStyle/>
          <a:p>
            <a:r>
              <a:rPr lang="en-US" sz="1200" smtClean="0"/>
              <a:t>(Nguồn: </a:t>
            </a:r>
            <a:r>
              <a:rPr lang="vi-VN" sz="1200" smtClean="0"/>
              <a:t>Đoàn </a:t>
            </a:r>
            <a:r>
              <a:rPr lang="vi-VN" sz="1200"/>
              <a:t>Thị Minh Trinh, Nguyễn Quốc Chính, Nguyễn Hữu Lộc, Phạm Công Bằng, Peter Grey, Hồ tấn Nhựt. </a:t>
            </a:r>
            <a:r>
              <a:rPr lang="vi-VN" sz="1200" i="1"/>
              <a:t>Thiết kế và phát triển chƣơng trình đào tạo đáp ứng chuẩn đầu ra</a:t>
            </a:r>
            <a:r>
              <a:rPr lang="vi-VN" sz="1200"/>
              <a:t>. NXB Đại học Quốc Gia TP Hồ Chí Minh, 2012 </a:t>
            </a:r>
            <a:r>
              <a:rPr lang="en-US" sz="1200"/>
              <a:t>)</a:t>
            </a:r>
          </a:p>
        </p:txBody>
      </p:sp>
      <p:sp>
        <p:nvSpPr>
          <p:cNvPr id="5" name="Slide Number Placeholder 4"/>
          <p:cNvSpPr>
            <a:spLocks noGrp="1"/>
          </p:cNvSpPr>
          <p:nvPr>
            <p:ph type="sldNum" sz="quarter" idx="12"/>
          </p:nvPr>
        </p:nvSpPr>
        <p:spPr/>
        <p:txBody>
          <a:bodyPr/>
          <a:lstStyle/>
          <a:p>
            <a:fld id="{2DC1AD5E-C186-425C-86E8-D873EB33AAA0}" type="slidenum">
              <a:rPr lang="en-US" smtClean="0"/>
              <a:t>9</a:t>
            </a:fld>
            <a:endParaRPr lang="en-US"/>
          </a:p>
        </p:txBody>
      </p:sp>
    </p:spTree>
    <p:extLst>
      <p:ext uri="{BB962C8B-B14F-4D97-AF65-F5344CB8AC3E}">
        <p14:creationId xmlns:p14="http://schemas.microsoft.com/office/powerpoint/2010/main" val="3547033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3065</Words>
  <Application>Microsoft Office PowerPoint</Application>
  <PresentationFormat>On-screen Show (4:3)</PresentationFormat>
  <Paragraphs>360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XÂY DỰNG VÀ PHÁT TRIỂN  CHƯƠNG TRÌNH ĐÀO TẠO THEO  ĐỀ XƯỚNG CDIO</vt:lpstr>
      <vt:lpstr>Mục tiêu</vt:lpstr>
      <vt:lpstr>Cấu trúc chương trình đào tạo</vt:lpstr>
      <vt:lpstr>Cấu trúc chương trình đào tạo (tt.)</vt:lpstr>
      <vt:lpstr>Cấu trúc chương trình đào tạo (tt.)</vt:lpstr>
      <vt:lpstr>Chương trình đào tạo</vt:lpstr>
      <vt:lpstr>Chương trình đào tạo (tt.)</vt:lpstr>
      <vt:lpstr>Quy định về cấu trúc CTĐT của  ĐH TDM</vt:lpstr>
      <vt:lpstr>Thành phần của CTĐT</vt:lpstr>
      <vt:lpstr>Khái niệm Chuẩn đầu ra (CĐR)</vt:lpstr>
      <vt:lpstr>Khái niệm Chuẩn đầu ra (CĐR) (tt.)</vt:lpstr>
      <vt:lpstr>Ví dụ Mục tiêu đào tạo ngành KTPM  hiện nay</vt:lpstr>
      <vt:lpstr>Ví dụ CĐR của KTPM hiện nay</vt:lpstr>
      <vt:lpstr>Hai câu hỏi</vt:lpstr>
      <vt:lpstr>Tại sao theo đề xướng CDIO?</vt:lpstr>
      <vt:lpstr>Trả lời câu hỏi 1</vt:lpstr>
      <vt:lpstr>Trả lời câu hỏi 1 (tt.)</vt:lpstr>
      <vt:lpstr>Trả lời câu hỏi 2</vt:lpstr>
      <vt:lpstr>Ví dụ xác định mức độ năng lực</vt:lpstr>
      <vt:lpstr>Ví dụ xác định mức độ năng lực</vt:lpstr>
      <vt:lpstr>Ví dụ xác định mức độ năng lực (tt.)</vt:lpstr>
      <vt:lpstr>Phân loại của Bloom</vt:lpstr>
      <vt:lpstr>Phân loại của Bloom (tt.)</vt:lpstr>
      <vt:lpstr>Phân loại của Bloom (tt.)</vt:lpstr>
      <vt:lpstr>Phân loại của Bloom (tt.)</vt:lpstr>
      <vt:lpstr>Ví dụ xác định mức độ năng lực</vt:lpstr>
      <vt:lpstr>Thang đánh giá năng lực và Bloom</vt:lpstr>
      <vt:lpstr>Chuẩn đầu ra cấp chương trình </vt:lpstr>
      <vt:lpstr>Chuẩn đầu ra cấp môn học</vt:lpstr>
      <vt:lpstr>Ý nghĩa của CĐR</vt:lpstr>
      <vt:lpstr>Ý nghĩa của CĐR (tt.)</vt:lpstr>
      <vt:lpstr>Ý nghĩa của CĐR (tt.)</vt:lpstr>
      <vt:lpstr>Ý nghĩa của CĐR (tt.)</vt:lpstr>
      <vt:lpstr>Ý nghĩa của CĐR (tt.)</vt:lpstr>
      <vt:lpstr>Khung CTĐT tích hợp dựa trên CĐR</vt:lpstr>
      <vt:lpstr>Quy trình XD CĐR và CTĐT</vt:lpstr>
      <vt:lpstr>THE CURRICULUM DESIGN PROCESS</vt:lpstr>
      <vt:lpstr>Kết luận</vt:lpstr>
      <vt:lpstr>Tài liệu tham khảo</vt:lpstr>
      <vt:lpstr>Chân thành cám ơn. Thảo luận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letuanh</dc:creator>
  <cp:lastModifiedBy>letuanh</cp:lastModifiedBy>
  <cp:revision>94</cp:revision>
  <dcterms:created xsi:type="dcterms:W3CDTF">2015-04-15T23:24:17Z</dcterms:created>
  <dcterms:modified xsi:type="dcterms:W3CDTF">2015-04-16T23:06:55Z</dcterms:modified>
</cp:coreProperties>
</file>