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sldIdLst>
    <p:sldId id="256" r:id="rId2"/>
    <p:sldId id="275" r:id="rId3"/>
    <p:sldId id="259" r:id="rId4"/>
    <p:sldId id="291" r:id="rId5"/>
    <p:sldId id="293" r:id="rId6"/>
    <p:sldId id="294" r:id="rId7"/>
    <p:sldId id="296" r:id="rId8"/>
    <p:sldId id="297" r:id="rId9"/>
    <p:sldId id="298" r:id="rId10"/>
    <p:sldId id="299" r:id="rId11"/>
    <p:sldId id="292" r:id="rId12"/>
    <p:sldId id="300" r:id="rId13"/>
    <p:sldId id="301" r:id="rId14"/>
    <p:sldId id="302" r:id="rId15"/>
    <p:sldId id="303" r:id="rId16"/>
    <p:sldId id="304" r:id="rId17"/>
    <p:sldId id="305" r:id="rId18"/>
    <p:sldId id="306" r:id="rId19"/>
    <p:sldId id="307" r:id="rId20"/>
    <p:sldId id="308" r:id="rId21"/>
    <p:sldId id="309" r:id="rId22"/>
    <p:sldId id="310" r:id="rId23"/>
    <p:sldId id="311" r:id="rId24"/>
    <p:sldId id="312" r:id="rId25"/>
    <p:sldId id="313" r:id="rId26"/>
    <p:sldId id="314" r:id="rId27"/>
    <p:sldId id="315" r:id="rId28"/>
    <p:sldId id="316" r:id="rId29"/>
    <p:sldId id="317" r:id="rId30"/>
    <p:sldId id="318" r:id="rId31"/>
    <p:sldId id="319" r:id="rId32"/>
    <p:sldId id="320" r:id="rId33"/>
    <p:sldId id="264"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42" autoAdjust="0"/>
    <p:restoredTop sz="94660"/>
  </p:normalViewPr>
  <p:slideViewPr>
    <p:cSldViewPr>
      <p:cViewPr varScale="1">
        <p:scale>
          <a:sx n="65" d="100"/>
          <a:sy n="65" d="100"/>
        </p:scale>
        <p:origin x="-1758" y="-2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2FD033-315D-4DA0-A4ED-43170F5C5EE9}" type="datetimeFigureOut">
              <a:rPr lang="en-US" smtClean="0"/>
              <a:t>3/24/2015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43F9A6-A324-47B5-B169-A42136E776C5}" type="slidenum">
              <a:rPr lang="en-US" smtClean="0"/>
              <a:t>‹#›</a:t>
            </a:fld>
            <a:endParaRPr lang="en-US"/>
          </a:p>
        </p:txBody>
      </p:sp>
    </p:spTree>
    <p:extLst>
      <p:ext uri="{BB962C8B-B14F-4D97-AF65-F5344CB8AC3E}">
        <p14:creationId xmlns:p14="http://schemas.microsoft.com/office/powerpoint/2010/main" val="3579073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E9B936-9549-4B90-BE54-79212C5C9FEE}" type="datetime1">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41D70-E2E7-418A-8835-13C93FCAA37A}" type="slidenum">
              <a:rPr lang="en-US" smtClean="0"/>
              <a:t>‹#›</a:t>
            </a:fld>
            <a:endParaRPr lang="en-US"/>
          </a:p>
        </p:txBody>
      </p:sp>
    </p:spTree>
    <p:extLst>
      <p:ext uri="{BB962C8B-B14F-4D97-AF65-F5344CB8AC3E}">
        <p14:creationId xmlns:p14="http://schemas.microsoft.com/office/powerpoint/2010/main" val="2475010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330E44-3F36-44E6-92AA-D299DFFF6BBB}" type="datetime1">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41D70-E2E7-418A-8835-13C93FCAA37A}" type="slidenum">
              <a:rPr lang="en-US" smtClean="0"/>
              <a:t>‹#›</a:t>
            </a:fld>
            <a:endParaRPr lang="en-US"/>
          </a:p>
        </p:txBody>
      </p:sp>
    </p:spTree>
    <p:extLst>
      <p:ext uri="{BB962C8B-B14F-4D97-AF65-F5344CB8AC3E}">
        <p14:creationId xmlns:p14="http://schemas.microsoft.com/office/powerpoint/2010/main" val="230935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B0192A-FA06-466A-99C8-A21131CD1D07}" type="datetime1">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41D70-E2E7-418A-8835-13C93FCAA37A}" type="slidenum">
              <a:rPr lang="en-US" smtClean="0"/>
              <a:t>‹#›</a:t>
            </a:fld>
            <a:endParaRPr lang="en-US"/>
          </a:p>
        </p:txBody>
      </p:sp>
    </p:spTree>
    <p:extLst>
      <p:ext uri="{BB962C8B-B14F-4D97-AF65-F5344CB8AC3E}">
        <p14:creationId xmlns:p14="http://schemas.microsoft.com/office/powerpoint/2010/main" val="2223519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5896FF-CCC7-488E-9A38-F3D997FA801F}" type="datetime1">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41D70-E2E7-418A-8835-13C93FCAA37A}" type="slidenum">
              <a:rPr lang="en-US" smtClean="0"/>
              <a:t>‹#›</a:t>
            </a:fld>
            <a:endParaRPr lang="en-US"/>
          </a:p>
        </p:txBody>
      </p:sp>
    </p:spTree>
    <p:extLst>
      <p:ext uri="{BB962C8B-B14F-4D97-AF65-F5344CB8AC3E}">
        <p14:creationId xmlns:p14="http://schemas.microsoft.com/office/powerpoint/2010/main" val="1889002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537C68-B545-46B7-8285-129F3F85DFA3}" type="datetime1">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41D70-E2E7-418A-8835-13C93FCAA37A}" type="slidenum">
              <a:rPr lang="en-US" smtClean="0"/>
              <a:t>‹#›</a:t>
            </a:fld>
            <a:endParaRPr lang="en-US"/>
          </a:p>
        </p:txBody>
      </p:sp>
    </p:spTree>
    <p:extLst>
      <p:ext uri="{BB962C8B-B14F-4D97-AF65-F5344CB8AC3E}">
        <p14:creationId xmlns:p14="http://schemas.microsoft.com/office/powerpoint/2010/main" val="1721012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EF67FA-7C67-40C4-A865-2686B13483A0}" type="datetime1">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941D70-E2E7-418A-8835-13C93FCAA37A}" type="slidenum">
              <a:rPr lang="en-US" smtClean="0"/>
              <a:t>‹#›</a:t>
            </a:fld>
            <a:endParaRPr lang="en-US"/>
          </a:p>
        </p:txBody>
      </p:sp>
    </p:spTree>
    <p:extLst>
      <p:ext uri="{BB962C8B-B14F-4D97-AF65-F5344CB8AC3E}">
        <p14:creationId xmlns:p14="http://schemas.microsoft.com/office/powerpoint/2010/main" val="82029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C0B9FB-C5A1-4320-97DB-068B47888614}" type="datetime1">
              <a:rPr lang="en-US" smtClean="0"/>
              <a:t>3/24/2015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941D70-E2E7-418A-8835-13C93FCAA37A}" type="slidenum">
              <a:rPr lang="en-US" smtClean="0"/>
              <a:t>‹#›</a:t>
            </a:fld>
            <a:endParaRPr lang="en-US"/>
          </a:p>
        </p:txBody>
      </p:sp>
    </p:spTree>
    <p:extLst>
      <p:ext uri="{BB962C8B-B14F-4D97-AF65-F5344CB8AC3E}">
        <p14:creationId xmlns:p14="http://schemas.microsoft.com/office/powerpoint/2010/main" val="2231006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8E91A1-DFEA-4041-97CC-5295DB4BD3A2}" type="datetime1">
              <a:rPr lang="en-US" smtClean="0"/>
              <a:t>3/24/2015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941D70-E2E7-418A-8835-13C93FCAA37A}" type="slidenum">
              <a:rPr lang="en-US" smtClean="0"/>
              <a:t>‹#›</a:t>
            </a:fld>
            <a:endParaRPr lang="en-US"/>
          </a:p>
        </p:txBody>
      </p:sp>
    </p:spTree>
    <p:extLst>
      <p:ext uri="{BB962C8B-B14F-4D97-AF65-F5344CB8AC3E}">
        <p14:creationId xmlns:p14="http://schemas.microsoft.com/office/powerpoint/2010/main" val="2915866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6D4AE7-B350-4AA0-962E-0A81F64A68B6}" type="datetime1">
              <a:rPr lang="en-US" smtClean="0"/>
              <a:t>3/24/2015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a:t>
            </a:fld>
            <a:endParaRPr lang="en-US"/>
          </a:p>
        </p:txBody>
      </p:sp>
    </p:spTree>
    <p:extLst>
      <p:ext uri="{BB962C8B-B14F-4D97-AF65-F5344CB8AC3E}">
        <p14:creationId xmlns:p14="http://schemas.microsoft.com/office/powerpoint/2010/main" val="3345177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8173E0-E1C5-4101-A20D-1CADE635FCB0}" type="datetime1">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941D70-E2E7-418A-8835-13C93FCAA37A}" type="slidenum">
              <a:rPr lang="en-US" smtClean="0"/>
              <a:t>‹#›</a:t>
            </a:fld>
            <a:endParaRPr lang="en-US"/>
          </a:p>
        </p:txBody>
      </p:sp>
    </p:spTree>
    <p:extLst>
      <p:ext uri="{BB962C8B-B14F-4D97-AF65-F5344CB8AC3E}">
        <p14:creationId xmlns:p14="http://schemas.microsoft.com/office/powerpoint/2010/main" val="1827725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CCD8CF-2AFE-47C7-B1B0-3AD8B9EC7DC3}" type="datetime1">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941D70-E2E7-418A-8835-13C93FCAA37A}" type="slidenum">
              <a:rPr lang="en-US" smtClean="0"/>
              <a:t>‹#›</a:t>
            </a:fld>
            <a:endParaRPr lang="en-US"/>
          </a:p>
        </p:txBody>
      </p:sp>
    </p:spTree>
    <p:extLst>
      <p:ext uri="{BB962C8B-B14F-4D97-AF65-F5344CB8AC3E}">
        <p14:creationId xmlns:p14="http://schemas.microsoft.com/office/powerpoint/2010/main" val="2908564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6E4E00-3924-46DD-8773-E3E52589D508}" type="datetime1">
              <a:rPr lang="en-US" smtClean="0"/>
              <a:t>3/24/2015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41D70-E2E7-418A-8835-13C93FCAA37A}" type="slidenum">
              <a:rPr lang="en-US" smtClean="0"/>
              <a:t>‹#›</a:t>
            </a:fld>
            <a:endParaRPr lang="en-US"/>
          </a:p>
        </p:txBody>
      </p:sp>
    </p:spTree>
    <p:extLst>
      <p:ext uri="{BB962C8B-B14F-4D97-AF65-F5344CB8AC3E}">
        <p14:creationId xmlns:p14="http://schemas.microsoft.com/office/powerpoint/2010/main" val="2132807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mtClean="0"/>
              <a:t>QUY TRÌNH XÂY DỰNG CHUẨN ĐẦU RA VÀ CHƯƠNG TRÌNH ĐÀO </a:t>
            </a:r>
            <a:r>
              <a:rPr lang="en-US" smtClean="0"/>
              <a:t>TẠO </a:t>
            </a:r>
            <a:endParaRPr lang="en-US"/>
          </a:p>
        </p:txBody>
      </p:sp>
      <p:sp>
        <p:nvSpPr>
          <p:cNvPr id="3" name="Subtitle 2"/>
          <p:cNvSpPr>
            <a:spLocks noGrp="1"/>
          </p:cNvSpPr>
          <p:nvPr>
            <p:ph type="subTitle" idx="1"/>
          </p:nvPr>
        </p:nvSpPr>
        <p:spPr/>
        <p:txBody>
          <a:bodyPr/>
          <a:lstStyle/>
          <a:p>
            <a:r>
              <a:rPr lang="en-US" b="1" smtClean="0"/>
              <a:t>Nhóm thư ký CDIO</a:t>
            </a:r>
          </a:p>
          <a:p>
            <a:endParaRPr lang="en-US"/>
          </a:p>
        </p:txBody>
      </p:sp>
      <p:pic>
        <p:nvPicPr>
          <p:cNvPr id="1026" name="Picture 2" descr="http://img.photobucket.com/albums/v436/passion4architecture/Logo%20and%20Corporate%20Identity%205/Logo_cdio_Conceive-Design-Implement-Operate_US-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7474" y="-346364"/>
            <a:ext cx="2611526" cy="25908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doanhoidaihocthudaumot.edu.vn/Images/TinTuc/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16966" y="363828"/>
            <a:ext cx="1311814" cy="117041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36574" y="5657165"/>
            <a:ext cx="6781800" cy="461665"/>
          </a:xfrm>
          <a:prstGeom prst="rect">
            <a:avLst/>
          </a:prstGeom>
          <a:noFill/>
        </p:spPr>
        <p:txBody>
          <a:bodyPr wrap="square" rtlCol="0">
            <a:spAutoFit/>
          </a:bodyPr>
          <a:lstStyle/>
          <a:p>
            <a:r>
              <a:rPr lang="en-US" sz="1200" smtClean="0">
                <a:latin typeface="Arial" panose="020B0604020202020204" pitchFamily="34" charset="0"/>
                <a:cs typeface="Arial" panose="020B0604020202020204" pitchFamily="34" charset="0"/>
              </a:rPr>
              <a:t>(Nguồn: </a:t>
            </a:r>
            <a:r>
              <a:rPr lang="vi-VN" sz="1200" smtClean="0">
                <a:latin typeface="Arial" panose="020B0604020202020204" pitchFamily="34" charset="0"/>
                <a:cs typeface="Arial" panose="020B0604020202020204" pitchFamily="34" charset="0"/>
              </a:rPr>
              <a:t>Nguyễn Hữu Lộc, Phạm Công Bằng, Lê Ngọc Quỳnh Lam, “Chương trình đào tạo tích hợp – Từ thiết kế đến vận hành,” NXB ĐH QG TP.HCM, 2014</a:t>
            </a:r>
            <a:r>
              <a:rPr lang="en-US" sz="1200" smtClean="0">
                <a:latin typeface="Arial" panose="020B0604020202020204" pitchFamily="34" charset="0"/>
                <a:cs typeface="Arial" panose="020B0604020202020204" pitchFamily="34" charset="0"/>
              </a:rPr>
              <a:t>)</a:t>
            </a:r>
            <a:endParaRPr 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86097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Quy trình chi tiết triển khai xây dựng Mục tiêu đào tạo và CĐR</a:t>
            </a:r>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10</a:t>
            </a:fld>
            <a:endParaRPr lang="en-US"/>
          </a:p>
        </p:txBody>
      </p:sp>
      <p:sp>
        <p:nvSpPr>
          <p:cNvPr id="6" name="Rectangle 5"/>
          <p:cNvSpPr/>
          <p:nvPr/>
        </p:nvSpPr>
        <p:spPr>
          <a:xfrm>
            <a:off x="2687769" y="1637454"/>
            <a:ext cx="2590800" cy="7162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mtClean="0"/>
          </a:p>
          <a:p>
            <a:pPr algn="ctr"/>
            <a:r>
              <a:rPr lang="en-US" smtClean="0"/>
              <a:t>Bốn nhóm đối tượng</a:t>
            </a:r>
          </a:p>
          <a:p>
            <a:pPr algn="ctr"/>
            <a:r>
              <a:rPr lang="en-US" smtClean="0"/>
              <a:t>Bốn </a:t>
            </a:r>
            <a:r>
              <a:rPr lang="en-US"/>
              <a:t>bảng khảo sát</a:t>
            </a:r>
          </a:p>
          <a:p>
            <a:pPr algn="ctr"/>
            <a:endParaRPr lang="en-US"/>
          </a:p>
        </p:txBody>
      </p:sp>
      <p:sp>
        <p:nvSpPr>
          <p:cNvPr id="10" name="Rectangle 9"/>
          <p:cNvSpPr/>
          <p:nvPr/>
        </p:nvSpPr>
        <p:spPr>
          <a:xfrm>
            <a:off x="2687769" y="2671597"/>
            <a:ext cx="2590800" cy="7162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mtClean="0"/>
          </a:p>
          <a:p>
            <a:pPr algn="ctr"/>
            <a:r>
              <a:rPr lang="en-US" smtClean="0"/>
              <a:t>Khảo sát 4 nhóm đối tượng liên quan; Xử lý kq</a:t>
            </a:r>
            <a:endParaRPr lang="en-US"/>
          </a:p>
          <a:p>
            <a:pPr algn="ctr"/>
            <a:endParaRPr lang="en-US"/>
          </a:p>
        </p:txBody>
      </p:sp>
      <p:sp>
        <p:nvSpPr>
          <p:cNvPr id="11" name="Rectangle 10"/>
          <p:cNvSpPr/>
          <p:nvPr/>
        </p:nvSpPr>
        <p:spPr>
          <a:xfrm>
            <a:off x="2684140" y="3809758"/>
            <a:ext cx="2590800" cy="8299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mtClean="0"/>
          </a:p>
          <a:p>
            <a:pPr algn="ctr"/>
            <a:r>
              <a:rPr lang="en-US" smtClean="0"/>
              <a:t>Phỏng vân trực tiếp</a:t>
            </a:r>
          </a:p>
          <a:p>
            <a:pPr algn="ctr"/>
            <a:r>
              <a:rPr lang="en-US" smtClean="0"/>
              <a:t>Lấy ý kiến Hội đồng KH</a:t>
            </a:r>
          </a:p>
          <a:p>
            <a:pPr algn="ctr"/>
            <a:r>
              <a:rPr lang="en-US" smtClean="0"/>
              <a:t>Tổ chức hội thảo</a:t>
            </a:r>
            <a:endParaRPr lang="en-US"/>
          </a:p>
          <a:p>
            <a:pPr algn="ctr"/>
            <a:endParaRPr lang="en-US"/>
          </a:p>
        </p:txBody>
      </p:sp>
      <p:sp>
        <p:nvSpPr>
          <p:cNvPr id="12" name="Rectangle 11"/>
          <p:cNvSpPr/>
          <p:nvPr/>
        </p:nvSpPr>
        <p:spPr>
          <a:xfrm>
            <a:off x="2662369" y="5180875"/>
            <a:ext cx="2590800" cy="8299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mtClean="0"/>
          </a:p>
          <a:p>
            <a:r>
              <a:rPr lang="en-US"/>
              <a:t>Khảo sát trình độ năng lực mong muốn cấp 2, 3; CĐR cấp độ 4</a:t>
            </a:r>
          </a:p>
          <a:p>
            <a:pPr algn="ctr"/>
            <a:endParaRPr lang="en-US"/>
          </a:p>
        </p:txBody>
      </p:sp>
      <p:sp>
        <p:nvSpPr>
          <p:cNvPr id="13" name="Folded Corner 12"/>
          <p:cNvSpPr/>
          <p:nvPr/>
        </p:nvSpPr>
        <p:spPr>
          <a:xfrm>
            <a:off x="5838371" y="1637454"/>
            <a:ext cx="1064212" cy="716280"/>
          </a:xfrm>
          <a:prstGeom prst="foldedCorner">
            <a:avLst>
              <a:gd name="adj" fmla="val 28825"/>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t>Bảng dự thảo </a:t>
            </a:r>
            <a:r>
              <a:rPr lang="en-US" smtClean="0"/>
              <a:t>1</a:t>
            </a:r>
            <a:endParaRPr lang="en-US"/>
          </a:p>
        </p:txBody>
      </p:sp>
      <p:sp>
        <p:nvSpPr>
          <p:cNvPr id="16" name="Folded Corner 15"/>
          <p:cNvSpPr/>
          <p:nvPr/>
        </p:nvSpPr>
        <p:spPr>
          <a:xfrm>
            <a:off x="5838371" y="2653454"/>
            <a:ext cx="1064212" cy="716280"/>
          </a:xfrm>
          <a:prstGeom prst="foldedCorner">
            <a:avLst>
              <a:gd name="adj" fmla="val 28825"/>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t>Bảng dự thảo </a:t>
            </a:r>
            <a:r>
              <a:rPr lang="en-US" smtClean="0"/>
              <a:t>2</a:t>
            </a:r>
            <a:endParaRPr lang="en-US"/>
          </a:p>
        </p:txBody>
      </p:sp>
      <p:sp>
        <p:nvSpPr>
          <p:cNvPr id="17" name="Folded Corner 16"/>
          <p:cNvSpPr/>
          <p:nvPr/>
        </p:nvSpPr>
        <p:spPr>
          <a:xfrm>
            <a:off x="5834742" y="3725333"/>
            <a:ext cx="1064212" cy="1114455"/>
          </a:xfrm>
          <a:prstGeom prst="foldedCorner">
            <a:avLst>
              <a:gd name="adj" fmla="val 28825"/>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t>Bảng dự thảo </a:t>
            </a:r>
            <a:r>
              <a:rPr lang="en-US" smtClean="0"/>
              <a:t>cuối cùng</a:t>
            </a:r>
            <a:endParaRPr lang="en-US"/>
          </a:p>
        </p:txBody>
      </p:sp>
      <p:sp>
        <p:nvSpPr>
          <p:cNvPr id="18" name="Folded Corner 17"/>
          <p:cNvSpPr/>
          <p:nvPr/>
        </p:nvSpPr>
        <p:spPr>
          <a:xfrm>
            <a:off x="5867400" y="5246189"/>
            <a:ext cx="1064212" cy="716280"/>
          </a:xfrm>
          <a:prstGeom prst="foldedCorner">
            <a:avLst>
              <a:gd name="adj" fmla="val 28825"/>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t>Bảng </a:t>
            </a:r>
            <a:r>
              <a:rPr lang="en-US" smtClean="0"/>
              <a:t>CĐR</a:t>
            </a:r>
            <a:endParaRPr lang="en-US"/>
          </a:p>
        </p:txBody>
      </p:sp>
      <p:sp>
        <p:nvSpPr>
          <p:cNvPr id="20" name="Down Arrow 19"/>
          <p:cNvSpPr/>
          <p:nvPr/>
        </p:nvSpPr>
        <p:spPr>
          <a:xfrm>
            <a:off x="3957769" y="2353734"/>
            <a:ext cx="233231" cy="299720"/>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1" name="Down Arrow 20"/>
          <p:cNvSpPr/>
          <p:nvPr/>
        </p:nvSpPr>
        <p:spPr>
          <a:xfrm>
            <a:off x="3979540" y="3425612"/>
            <a:ext cx="233231" cy="384145"/>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2" name="Down Arrow 21"/>
          <p:cNvSpPr/>
          <p:nvPr/>
        </p:nvSpPr>
        <p:spPr>
          <a:xfrm>
            <a:off x="3983170" y="4639733"/>
            <a:ext cx="229602" cy="541141"/>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3573153" y="6128450"/>
            <a:ext cx="3105337" cy="369332"/>
          </a:xfrm>
          <a:prstGeom prst="rect">
            <a:avLst/>
          </a:prstGeom>
          <a:noFill/>
        </p:spPr>
        <p:txBody>
          <a:bodyPr wrap="none" rtlCol="0">
            <a:spAutoFit/>
          </a:bodyPr>
          <a:lstStyle/>
          <a:p>
            <a:r>
              <a:rPr lang="en-US" smtClean="0"/>
              <a:t>Các bước XD CĐR chương trình</a:t>
            </a:r>
            <a:endParaRPr lang="en-US"/>
          </a:p>
        </p:txBody>
      </p:sp>
    </p:spTree>
    <p:extLst>
      <p:ext uri="{BB962C8B-B14F-4D97-AF65-F5344CB8AC3E}">
        <p14:creationId xmlns:p14="http://schemas.microsoft.com/office/powerpoint/2010/main" val="1818215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Các bước XD CĐR CTĐT</a:t>
            </a:r>
            <a:endParaRPr lang="en-US"/>
          </a:p>
        </p:txBody>
      </p:sp>
      <p:sp>
        <p:nvSpPr>
          <p:cNvPr id="3" name="Content Placeholder 2"/>
          <p:cNvSpPr>
            <a:spLocks noGrp="1"/>
          </p:cNvSpPr>
          <p:nvPr>
            <p:ph idx="1"/>
          </p:nvPr>
        </p:nvSpPr>
        <p:spPr/>
        <p:txBody>
          <a:bodyPr>
            <a:normAutofit fontScale="92500" lnSpcReduction="10000"/>
          </a:bodyPr>
          <a:lstStyle/>
          <a:p>
            <a:r>
              <a:rPr lang="en-US" b="1" smtClean="0"/>
              <a:t>Bước 1</a:t>
            </a:r>
          </a:p>
          <a:p>
            <a:pPr lvl="1"/>
            <a:r>
              <a:rPr lang="en-US" smtClean="0"/>
              <a:t>Thành lập Ban phát triển CTĐT Khoa, bao gồm:</a:t>
            </a:r>
          </a:p>
          <a:p>
            <a:pPr lvl="2"/>
            <a:r>
              <a:rPr lang="en-US" smtClean="0"/>
              <a:t>GV kinh nghiệm, mời CB QL các cấp</a:t>
            </a:r>
          </a:p>
          <a:p>
            <a:pPr lvl="2"/>
            <a:r>
              <a:rPr lang="en-US" smtClean="0"/>
              <a:t>Chuyên gia trong và ngoài nước</a:t>
            </a:r>
          </a:p>
          <a:p>
            <a:pPr lvl="2"/>
            <a:r>
              <a:rPr lang="en-US" smtClean="0"/>
              <a:t>SV, Cựu SV, đại diện doanh nghiệp, ..</a:t>
            </a:r>
          </a:p>
          <a:p>
            <a:r>
              <a:rPr lang="en-US" b="1" smtClean="0"/>
              <a:t>Bước 2</a:t>
            </a:r>
          </a:p>
          <a:p>
            <a:pPr lvl="1"/>
            <a:r>
              <a:rPr lang="en-US" smtClean="0"/>
              <a:t>Tổ chức thảo luận và thống nhất về Mục tiêu, Nội dung, Kế hoạch thời gian, Cách thức triển khai, các nguồn lực, giao NVụ cho cá nhân, tập thể xd Mục tiêu và CĐR</a:t>
            </a:r>
          </a:p>
          <a:p>
            <a:pPr marL="857250" lvl="2" indent="0">
              <a:buNone/>
            </a:pPr>
            <a:r>
              <a:rPr lang="en-US"/>
              <a:t>	</a:t>
            </a:r>
            <a:r>
              <a:rPr lang="en-US" smtClean="0"/>
              <a:t>(Mẫu Nội dung CV XD Mục tiêu và CĐR  Mẫu A1, phụ lục 01)</a:t>
            </a:r>
          </a:p>
        </p:txBody>
      </p:sp>
      <p:sp>
        <p:nvSpPr>
          <p:cNvPr id="4" name="Slide Number Placeholder 3"/>
          <p:cNvSpPr>
            <a:spLocks noGrp="1"/>
          </p:cNvSpPr>
          <p:nvPr>
            <p:ph type="sldNum" sz="quarter" idx="12"/>
          </p:nvPr>
        </p:nvSpPr>
        <p:spPr/>
        <p:txBody>
          <a:bodyPr/>
          <a:lstStyle/>
          <a:p>
            <a:fld id="{59941D70-E2E7-418A-8835-13C93FCAA37A}" type="slidenum">
              <a:rPr lang="en-US" smtClean="0"/>
              <a:t>11</a:t>
            </a:fld>
            <a:endParaRPr lang="en-US"/>
          </a:p>
        </p:txBody>
      </p:sp>
      <p:sp>
        <p:nvSpPr>
          <p:cNvPr id="5" name="TextBox 4"/>
          <p:cNvSpPr txBox="1"/>
          <p:nvPr/>
        </p:nvSpPr>
        <p:spPr>
          <a:xfrm>
            <a:off x="588818" y="1263134"/>
            <a:ext cx="5412764" cy="369332"/>
          </a:xfrm>
          <a:prstGeom prst="rect">
            <a:avLst/>
          </a:prstGeom>
          <a:noFill/>
        </p:spPr>
        <p:txBody>
          <a:bodyPr wrap="none" rtlCol="0">
            <a:spAutoFit/>
          </a:bodyPr>
          <a:lstStyle/>
          <a:p>
            <a:r>
              <a:rPr lang="en-US" smtClean="0"/>
              <a:t>Theo Khoa Cơ khí, ĐH BK TP.HCM, có 11 bước thực hiện</a:t>
            </a:r>
            <a:endParaRPr lang="en-US"/>
          </a:p>
        </p:txBody>
      </p:sp>
    </p:spTree>
    <p:extLst>
      <p:ext uri="{BB962C8B-B14F-4D97-AF65-F5344CB8AC3E}">
        <p14:creationId xmlns:p14="http://schemas.microsoft.com/office/powerpoint/2010/main" val="2934046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Các bước XD CĐR </a:t>
            </a:r>
            <a:r>
              <a:rPr lang="en-US" smtClean="0"/>
              <a:t>CTĐT (tt.)</a:t>
            </a:r>
            <a:endParaRPr lang="en-US"/>
          </a:p>
        </p:txBody>
      </p:sp>
      <p:sp>
        <p:nvSpPr>
          <p:cNvPr id="3" name="Content Placeholder 2"/>
          <p:cNvSpPr>
            <a:spLocks noGrp="1"/>
          </p:cNvSpPr>
          <p:nvPr>
            <p:ph idx="1"/>
          </p:nvPr>
        </p:nvSpPr>
        <p:spPr/>
        <p:txBody>
          <a:bodyPr/>
          <a:lstStyle/>
          <a:p>
            <a:r>
              <a:rPr lang="en-US" b="1" smtClean="0"/>
              <a:t>Bước 4</a:t>
            </a:r>
          </a:p>
          <a:p>
            <a:pPr lvl="1"/>
            <a:r>
              <a:rPr lang="en-US" smtClean="0"/>
              <a:t>NC khối kiến thức theo kiểm định và đối sánh với CT hiện hành với chuẩn kiểm định.</a:t>
            </a:r>
          </a:p>
          <a:p>
            <a:pPr lvl="1"/>
            <a:r>
              <a:rPr lang="en-US" smtClean="0"/>
              <a:t>Tham khảo ý kiến chuyên gia, đề xuất danh mục CĐR (</a:t>
            </a:r>
            <a:r>
              <a:rPr lang="en-US" b="1" smtClean="0"/>
              <a:t>Dự thảo CĐR 1 </a:t>
            </a:r>
            <a:r>
              <a:rPr lang="en-US" smtClean="0"/>
              <a:t>– Mẫu 3, phụ lục 03)</a:t>
            </a:r>
          </a:p>
          <a:p>
            <a:pPr lvl="1"/>
            <a:r>
              <a:rPr lang="en-US" smtClean="0"/>
              <a:t>Lập kế hoạch, xđ đối tượng khảo sát, tổ chức thảo luận, xác định công việc cần làm để thu thập thông tin nhằm hoàn thiện CĐR.</a:t>
            </a:r>
          </a:p>
          <a:p>
            <a:pPr lvl="1"/>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12</a:t>
            </a:fld>
            <a:endParaRPr lang="en-US"/>
          </a:p>
        </p:txBody>
      </p:sp>
      <p:sp>
        <p:nvSpPr>
          <p:cNvPr id="5" name="TextBox 4"/>
          <p:cNvSpPr txBox="1"/>
          <p:nvPr/>
        </p:nvSpPr>
        <p:spPr>
          <a:xfrm>
            <a:off x="588818" y="1263134"/>
            <a:ext cx="5412764" cy="369332"/>
          </a:xfrm>
          <a:prstGeom prst="rect">
            <a:avLst/>
          </a:prstGeom>
          <a:noFill/>
        </p:spPr>
        <p:txBody>
          <a:bodyPr wrap="none" rtlCol="0">
            <a:spAutoFit/>
          </a:bodyPr>
          <a:lstStyle/>
          <a:p>
            <a:r>
              <a:rPr lang="en-US" smtClean="0"/>
              <a:t>Theo Khoa Cơ khí, ĐH BK TP.HCM, có 11 bước thực hiện</a:t>
            </a:r>
            <a:endParaRPr lang="en-US"/>
          </a:p>
        </p:txBody>
      </p:sp>
    </p:spTree>
    <p:extLst>
      <p:ext uri="{BB962C8B-B14F-4D97-AF65-F5344CB8AC3E}">
        <p14:creationId xmlns:p14="http://schemas.microsoft.com/office/powerpoint/2010/main" val="437678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Các bước XD CĐR </a:t>
            </a:r>
            <a:r>
              <a:rPr lang="en-US" smtClean="0"/>
              <a:t>CTĐT (tt.)</a:t>
            </a:r>
            <a:endParaRPr lang="en-US"/>
          </a:p>
        </p:txBody>
      </p:sp>
      <p:sp>
        <p:nvSpPr>
          <p:cNvPr id="3" name="Content Placeholder 2"/>
          <p:cNvSpPr>
            <a:spLocks noGrp="1"/>
          </p:cNvSpPr>
          <p:nvPr>
            <p:ph idx="1"/>
          </p:nvPr>
        </p:nvSpPr>
        <p:spPr/>
        <p:txBody>
          <a:bodyPr/>
          <a:lstStyle/>
          <a:p>
            <a:r>
              <a:rPr lang="en-US" b="1" smtClean="0"/>
              <a:t>Bước 5</a:t>
            </a:r>
          </a:p>
          <a:p>
            <a:pPr lvl="1"/>
            <a:r>
              <a:rPr lang="en-US" smtClean="0"/>
              <a:t>Tham khảo câu hỏi mẫu để XD “Phiếu khảo sát CĐR” phù hợp với các đối tượng</a:t>
            </a:r>
          </a:p>
          <a:p>
            <a:pPr lvl="1"/>
            <a:r>
              <a:rPr lang="en-US" smtClean="0"/>
              <a:t>Tập huấn cán bộ khảo sát. Bảng phân loại của Bloom</a:t>
            </a:r>
          </a:p>
          <a:p>
            <a:pPr lvl="1"/>
            <a:r>
              <a:rPr lang="en-US" smtClean="0"/>
              <a:t>Điều tra thử và điều chỉnh </a:t>
            </a:r>
            <a:r>
              <a:rPr lang="en-US"/>
              <a:t>“Phiếu khảo sát CĐR</a:t>
            </a:r>
            <a:r>
              <a:rPr lang="en-US" smtClean="0"/>
              <a:t>”</a:t>
            </a:r>
          </a:p>
          <a:p>
            <a:pPr lvl="1"/>
            <a:r>
              <a:rPr lang="en-US" smtClean="0"/>
              <a:t>KQ: “Phiếu </a:t>
            </a:r>
            <a:r>
              <a:rPr lang="en-US"/>
              <a:t>khảo sát CĐR</a:t>
            </a:r>
            <a:r>
              <a:rPr lang="en-US" smtClean="0"/>
              <a:t>” cho các đối tượng khác nhau (Mẫu A4, phụ lục 04)</a:t>
            </a:r>
          </a:p>
          <a:p>
            <a:pPr lvl="1"/>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13</a:t>
            </a:fld>
            <a:endParaRPr lang="en-US"/>
          </a:p>
        </p:txBody>
      </p:sp>
      <p:sp>
        <p:nvSpPr>
          <p:cNvPr id="5" name="TextBox 4"/>
          <p:cNvSpPr txBox="1"/>
          <p:nvPr/>
        </p:nvSpPr>
        <p:spPr>
          <a:xfrm>
            <a:off x="588818" y="1263134"/>
            <a:ext cx="5412764" cy="369332"/>
          </a:xfrm>
          <a:prstGeom prst="rect">
            <a:avLst/>
          </a:prstGeom>
          <a:noFill/>
        </p:spPr>
        <p:txBody>
          <a:bodyPr wrap="none" rtlCol="0">
            <a:spAutoFit/>
          </a:bodyPr>
          <a:lstStyle/>
          <a:p>
            <a:r>
              <a:rPr lang="en-US" smtClean="0"/>
              <a:t>Theo Khoa Cơ khí, ĐH BK TP.HCM, có 11 bước thực hiện</a:t>
            </a:r>
            <a:endParaRPr lang="en-US"/>
          </a:p>
        </p:txBody>
      </p:sp>
    </p:spTree>
    <p:extLst>
      <p:ext uri="{BB962C8B-B14F-4D97-AF65-F5344CB8AC3E}">
        <p14:creationId xmlns:p14="http://schemas.microsoft.com/office/powerpoint/2010/main" val="4261091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Các bước XD CĐR </a:t>
            </a:r>
            <a:r>
              <a:rPr lang="en-US" smtClean="0"/>
              <a:t>CTĐT (tt.)</a:t>
            </a:r>
            <a:endParaRPr lang="en-US"/>
          </a:p>
        </p:txBody>
      </p:sp>
      <p:sp>
        <p:nvSpPr>
          <p:cNvPr id="3" name="Content Placeholder 2"/>
          <p:cNvSpPr>
            <a:spLocks noGrp="1"/>
          </p:cNvSpPr>
          <p:nvPr>
            <p:ph idx="1"/>
          </p:nvPr>
        </p:nvSpPr>
        <p:spPr/>
        <p:txBody>
          <a:bodyPr/>
          <a:lstStyle/>
          <a:p>
            <a:r>
              <a:rPr lang="en-US" b="1" smtClean="0"/>
              <a:t>Bước 6</a:t>
            </a:r>
          </a:p>
          <a:p>
            <a:pPr lvl="1"/>
            <a:r>
              <a:rPr lang="en-US" smtClean="0"/>
              <a:t>Khảo sát các đối tượng</a:t>
            </a:r>
          </a:p>
          <a:p>
            <a:pPr lvl="2"/>
            <a:r>
              <a:rPr lang="en-US" smtClean="0"/>
              <a:t>GV, lãnh đạo các bộ phận của đơn vị sử dụng SV TN</a:t>
            </a:r>
          </a:p>
          <a:p>
            <a:pPr lvl="2"/>
            <a:r>
              <a:rPr lang="en-US" smtClean="0"/>
              <a:t>Cựu SV, SV năm cuối</a:t>
            </a:r>
          </a:p>
          <a:p>
            <a:pPr lvl="2"/>
            <a:r>
              <a:rPr lang="en-US" smtClean="0"/>
              <a:t>Cách thức:</a:t>
            </a:r>
          </a:p>
          <a:p>
            <a:pPr lvl="3"/>
            <a:r>
              <a:rPr lang="en-US" smtClean="0"/>
              <a:t>Hội thảo doanh nghiệp, hội thảo trong khoa, gặp cựu SV,</a:t>
            </a:r>
          </a:p>
          <a:p>
            <a:pPr lvl="3"/>
            <a:r>
              <a:rPr lang="en-US" smtClean="0"/>
              <a:t>Email, Internet</a:t>
            </a:r>
          </a:p>
          <a:p>
            <a:pPr lvl="3"/>
            <a:endParaRPr lang="en-US" smtClean="0"/>
          </a:p>
          <a:p>
            <a:pPr lvl="1"/>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14</a:t>
            </a:fld>
            <a:endParaRPr lang="en-US"/>
          </a:p>
        </p:txBody>
      </p:sp>
      <p:sp>
        <p:nvSpPr>
          <p:cNvPr id="5" name="TextBox 4"/>
          <p:cNvSpPr txBox="1"/>
          <p:nvPr/>
        </p:nvSpPr>
        <p:spPr>
          <a:xfrm>
            <a:off x="588818" y="1263134"/>
            <a:ext cx="5412764" cy="369332"/>
          </a:xfrm>
          <a:prstGeom prst="rect">
            <a:avLst/>
          </a:prstGeom>
          <a:noFill/>
        </p:spPr>
        <p:txBody>
          <a:bodyPr wrap="none" rtlCol="0">
            <a:spAutoFit/>
          </a:bodyPr>
          <a:lstStyle/>
          <a:p>
            <a:r>
              <a:rPr lang="en-US" smtClean="0"/>
              <a:t>Theo Khoa Cơ khí, ĐH BK TP.HCM, có 11 bước thực hiện</a:t>
            </a:r>
            <a:endParaRPr lang="en-US"/>
          </a:p>
        </p:txBody>
      </p:sp>
    </p:spTree>
    <p:extLst>
      <p:ext uri="{BB962C8B-B14F-4D97-AF65-F5344CB8AC3E}">
        <p14:creationId xmlns:p14="http://schemas.microsoft.com/office/powerpoint/2010/main" val="285744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Các bước XD CĐR </a:t>
            </a:r>
            <a:r>
              <a:rPr lang="en-US" smtClean="0"/>
              <a:t>CTĐT (tt.)</a:t>
            </a:r>
            <a:endParaRPr lang="en-US"/>
          </a:p>
        </p:txBody>
      </p:sp>
      <p:sp>
        <p:nvSpPr>
          <p:cNvPr id="3" name="Content Placeholder 2"/>
          <p:cNvSpPr>
            <a:spLocks noGrp="1"/>
          </p:cNvSpPr>
          <p:nvPr>
            <p:ph idx="1"/>
          </p:nvPr>
        </p:nvSpPr>
        <p:spPr/>
        <p:txBody>
          <a:bodyPr>
            <a:normAutofit/>
          </a:bodyPr>
          <a:lstStyle/>
          <a:p>
            <a:r>
              <a:rPr lang="en-US" b="1" smtClean="0"/>
              <a:t>Bước 7</a:t>
            </a:r>
          </a:p>
          <a:p>
            <a:pPr lvl="1"/>
            <a:r>
              <a:rPr lang="en-US" smtClean="0"/>
              <a:t>Tập hợp và xử lý số liệu khảo sát</a:t>
            </a:r>
          </a:p>
          <a:p>
            <a:pPr lvl="2"/>
            <a:r>
              <a:rPr lang="en-US" smtClean="0"/>
              <a:t>Phân tích ANOVA (*) (có thể sử dụng  SPSS, MS Excel) </a:t>
            </a:r>
          </a:p>
          <a:p>
            <a:pPr lvl="2"/>
            <a:r>
              <a:rPr lang="en-US" smtClean="0"/>
              <a:t>Dữ liệu định lượng: lập bảng biểu và xử lý kết quả</a:t>
            </a:r>
          </a:p>
          <a:p>
            <a:pPr lvl="3"/>
            <a:r>
              <a:rPr lang="en-US" smtClean="0"/>
              <a:t>thống kê mô tả, tần suất và tính toán độ tin cậy và xử lý thông tin</a:t>
            </a:r>
          </a:p>
          <a:p>
            <a:pPr lvl="2"/>
            <a:r>
              <a:rPr lang="en-US" smtClean="0"/>
              <a:t>Dữ liệu định tính: </a:t>
            </a:r>
          </a:p>
          <a:p>
            <a:pPr lvl="3"/>
            <a:r>
              <a:rPr lang="en-US" smtClean="0"/>
              <a:t>Đọc tất cả câu trả lời; sắp xếp nhóm tương đồng; phân loại nhóm theo tiêu chí</a:t>
            </a:r>
          </a:p>
          <a:p>
            <a:pPr lvl="3"/>
            <a:r>
              <a:rPr lang="en-US" smtClean="0"/>
              <a:t>Xác định câu trả lời điển hình hoặc mối tương quan.</a:t>
            </a:r>
          </a:p>
          <a:p>
            <a:pPr lvl="3"/>
            <a:endParaRPr lang="en-US" smtClean="0"/>
          </a:p>
          <a:p>
            <a:pPr lvl="1"/>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15</a:t>
            </a:fld>
            <a:endParaRPr lang="en-US"/>
          </a:p>
        </p:txBody>
      </p:sp>
      <p:sp>
        <p:nvSpPr>
          <p:cNvPr id="5" name="TextBox 4"/>
          <p:cNvSpPr txBox="1"/>
          <p:nvPr/>
        </p:nvSpPr>
        <p:spPr>
          <a:xfrm>
            <a:off x="588818" y="1263134"/>
            <a:ext cx="5412764" cy="369332"/>
          </a:xfrm>
          <a:prstGeom prst="rect">
            <a:avLst/>
          </a:prstGeom>
          <a:noFill/>
        </p:spPr>
        <p:txBody>
          <a:bodyPr wrap="none" rtlCol="0">
            <a:spAutoFit/>
          </a:bodyPr>
          <a:lstStyle/>
          <a:p>
            <a:r>
              <a:rPr lang="en-US" smtClean="0"/>
              <a:t>Theo Khoa Cơ khí, ĐH BK TP.HCM, có 11 bước thực hiện</a:t>
            </a:r>
            <a:endParaRPr lang="en-US"/>
          </a:p>
        </p:txBody>
      </p:sp>
      <p:sp>
        <p:nvSpPr>
          <p:cNvPr id="6" name="Rectangle 5"/>
          <p:cNvSpPr/>
          <p:nvPr/>
        </p:nvSpPr>
        <p:spPr>
          <a:xfrm>
            <a:off x="588818" y="5791200"/>
            <a:ext cx="7488382" cy="461665"/>
          </a:xfrm>
          <a:prstGeom prst="rect">
            <a:avLst/>
          </a:prstGeom>
        </p:spPr>
        <p:txBody>
          <a:bodyPr wrap="square">
            <a:spAutoFit/>
          </a:bodyPr>
          <a:lstStyle/>
          <a:p>
            <a:r>
              <a:rPr lang="en-US" sz="1200" smtClean="0"/>
              <a:t>(*) Phạm Công Bằng và đồng sự “</a:t>
            </a:r>
            <a:r>
              <a:rPr lang="vi-VN" sz="1200" smtClean="0"/>
              <a:t>Khảo </a:t>
            </a:r>
            <a:r>
              <a:rPr lang="vi-VN" sz="1200"/>
              <a:t>sát đề cương và xây dựng chuẩn đầu ra chương trình Kỹ thuật chế tạo theo mô hình </a:t>
            </a:r>
            <a:r>
              <a:rPr lang="vi-VN" sz="1200" smtClean="0"/>
              <a:t>CDIO</a:t>
            </a:r>
            <a:r>
              <a:rPr lang="en-US" sz="1200" smtClean="0"/>
              <a:t>”</a:t>
            </a:r>
            <a:endParaRPr lang="en-US" sz="1200"/>
          </a:p>
        </p:txBody>
      </p:sp>
    </p:spTree>
    <p:extLst>
      <p:ext uri="{BB962C8B-B14F-4D97-AF65-F5344CB8AC3E}">
        <p14:creationId xmlns:p14="http://schemas.microsoft.com/office/powerpoint/2010/main" val="3907375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Các bước XD CĐR </a:t>
            </a:r>
            <a:r>
              <a:rPr lang="en-US" smtClean="0"/>
              <a:t>CTĐT (tt.)</a:t>
            </a:r>
            <a:endParaRPr lang="en-US"/>
          </a:p>
        </p:txBody>
      </p:sp>
      <p:sp>
        <p:nvSpPr>
          <p:cNvPr id="3" name="Content Placeholder 2"/>
          <p:cNvSpPr>
            <a:spLocks noGrp="1"/>
          </p:cNvSpPr>
          <p:nvPr>
            <p:ph idx="1"/>
          </p:nvPr>
        </p:nvSpPr>
        <p:spPr/>
        <p:txBody>
          <a:bodyPr/>
          <a:lstStyle/>
          <a:p>
            <a:r>
              <a:rPr lang="en-US" b="1" smtClean="0"/>
              <a:t>Bước 8</a:t>
            </a:r>
          </a:p>
          <a:p>
            <a:pPr lvl="1"/>
            <a:r>
              <a:rPr lang="en-US" smtClean="0"/>
              <a:t>Từ dữ liệu đã xử lý, XĐ CĐR mong muốn cấp 3 (với giá trị cột 2, Mẫu 5, phụ lục 05)</a:t>
            </a:r>
          </a:p>
          <a:p>
            <a:pPr lvl="1"/>
            <a:r>
              <a:rPr lang="en-US" smtClean="0"/>
              <a:t>Hoàn thiện dự thảo CĐR</a:t>
            </a:r>
          </a:p>
          <a:p>
            <a:pPr lvl="1"/>
            <a:r>
              <a:rPr lang="en-US" smtClean="0"/>
              <a:t>Gửi GV góp ý</a:t>
            </a:r>
          </a:p>
          <a:p>
            <a:pPr lvl="1"/>
            <a:r>
              <a:rPr lang="en-US" smtClean="0"/>
              <a:t>KQ: </a:t>
            </a:r>
            <a:r>
              <a:rPr lang="en-US" b="1" smtClean="0"/>
              <a:t>Dự thảo CĐR lần 2</a:t>
            </a:r>
          </a:p>
          <a:p>
            <a:pPr lvl="3"/>
            <a:endParaRPr lang="en-US" smtClean="0"/>
          </a:p>
          <a:p>
            <a:pPr lvl="1"/>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16</a:t>
            </a:fld>
            <a:endParaRPr lang="en-US"/>
          </a:p>
        </p:txBody>
      </p:sp>
      <p:sp>
        <p:nvSpPr>
          <p:cNvPr id="5" name="TextBox 4"/>
          <p:cNvSpPr txBox="1"/>
          <p:nvPr/>
        </p:nvSpPr>
        <p:spPr>
          <a:xfrm>
            <a:off x="588818" y="1263134"/>
            <a:ext cx="5412764" cy="369332"/>
          </a:xfrm>
          <a:prstGeom prst="rect">
            <a:avLst/>
          </a:prstGeom>
          <a:noFill/>
        </p:spPr>
        <p:txBody>
          <a:bodyPr wrap="none" rtlCol="0">
            <a:spAutoFit/>
          </a:bodyPr>
          <a:lstStyle/>
          <a:p>
            <a:r>
              <a:rPr lang="en-US" smtClean="0"/>
              <a:t>Theo Khoa Cơ khí, ĐH BK TP.HCM, có 11 bước thực hiện</a:t>
            </a:r>
            <a:endParaRPr lang="en-US"/>
          </a:p>
        </p:txBody>
      </p:sp>
    </p:spTree>
    <p:extLst>
      <p:ext uri="{BB962C8B-B14F-4D97-AF65-F5344CB8AC3E}">
        <p14:creationId xmlns:p14="http://schemas.microsoft.com/office/powerpoint/2010/main" val="2894918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Các bước XD CĐR </a:t>
            </a:r>
            <a:r>
              <a:rPr lang="en-US" smtClean="0"/>
              <a:t>CTĐT (tt.)</a:t>
            </a:r>
            <a:endParaRPr lang="en-US"/>
          </a:p>
        </p:txBody>
      </p:sp>
      <p:sp>
        <p:nvSpPr>
          <p:cNvPr id="3" name="Content Placeholder 2"/>
          <p:cNvSpPr>
            <a:spLocks noGrp="1"/>
          </p:cNvSpPr>
          <p:nvPr>
            <p:ph idx="1"/>
          </p:nvPr>
        </p:nvSpPr>
        <p:spPr/>
        <p:txBody>
          <a:bodyPr/>
          <a:lstStyle/>
          <a:p>
            <a:r>
              <a:rPr lang="en-US" b="1" smtClean="0"/>
              <a:t>Bước 9</a:t>
            </a:r>
          </a:p>
          <a:p>
            <a:pPr lvl="1"/>
            <a:r>
              <a:rPr lang="en-US" smtClean="0"/>
              <a:t>Tổ chức hội thảo lấy ý kiến phản biện và góp ý từ</a:t>
            </a:r>
          </a:p>
          <a:p>
            <a:pPr lvl="2"/>
            <a:r>
              <a:rPr lang="en-US" smtClean="0"/>
              <a:t>Đại diện nhà QL (phòng ĐT, ban đảm bảo chất lượng)</a:t>
            </a:r>
          </a:p>
          <a:p>
            <a:pPr lvl="2"/>
            <a:r>
              <a:rPr lang="en-US" smtClean="0"/>
              <a:t>Nhà khoa học, chuyên gia, GV, SV, cựu SV, … </a:t>
            </a:r>
            <a:br>
              <a:rPr lang="en-US" smtClean="0"/>
            </a:br>
            <a:r>
              <a:rPr lang="en-US" smtClean="0"/>
              <a:t>(Phiếu đánh giá Mục tiêu và CĐR, Mẫu 7, phụ lục 07)</a:t>
            </a:r>
          </a:p>
          <a:p>
            <a:pPr lvl="2"/>
            <a:r>
              <a:rPr lang="en-US" smtClean="0"/>
              <a:t>Đối sánh CĐR với tiêu chí kiểm định QT ABET (Mẫu 06, phụ lục 06)</a:t>
            </a:r>
          </a:p>
          <a:p>
            <a:pPr lvl="2"/>
            <a:r>
              <a:rPr lang="en-US" smtClean="0"/>
              <a:t>Tóm tắt CĐR và ra soát quan hệ CĐR với Mục tiêu đào tạo (Mục tiêu đào tạo và CĐR CT – Mẫu A2, phụ lục 02)</a:t>
            </a:r>
          </a:p>
          <a:p>
            <a:pPr lvl="2"/>
            <a:r>
              <a:rPr lang="en-US" smtClean="0"/>
              <a:t>KQ: </a:t>
            </a:r>
            <a:r>
              <a:rPr lang="en-US" b="1" smtClean="0"/>
              <a:t>Dự thảo CĐR cuối cùng</a:t>
            </a:r>
          </a:p>
          <a:p>
            <a:pPr lvl="3"/>
            <a:endParaRPr lang="en-US" smtClean="0"/>
          </a:p>
          <a:p>
            <a:pPr lvl="1"/>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17</a:t>
            </a:fld>
            <a:endParaRPr lang="en-US"/>
          </a:p>
        </p:txBody>
      </p:sp>
      <p:sp>
        <p:nvSpPr>
          <p:cNvPr id="5" name="TextBox 4"/>
          <p:cNvSpPr txBox="1"/>
          <p:nvPr/>
        </p:nvSpPr>
        <p:spPr>
          <a:xfrm>
            <a:off x="588818" y="1263134"/>
            <a:ext cx="5412764" cy="369332"/>
          </a:xfrm>
          <a:prstGeom prst="rect">
            <a:avLst/>
          </a:prstGeom>
          <a:noFill/>
        </p:spPr>
        <p:txBody>
          <a:bodyPr wrap="none" rtlCol="0">
            <a:spAutoFit/>
          </a:bodyPr>
          <a:lstStyle/>
          <a:p>
            <a:r>
              <a:rPr lang="en-US" smtClean="0"/>
              <a:t>Theo Khoa Cơ khí, ĐH BK TP.HCM, có 11 bước thực hiện</a:t>
            </a:r>
            <a:endParaRPr lang="en-US"/>
          </a:p>
        </p:txBody>
      </p:sp>
    </p:spTree>
    <p:extLst>
      <p:ext uri="{BB962C8B-B14F-4D97-AF65-F5344CB8AC3E}">
        <p14:creationId xmlns:p14="http://schemas.microsoft.com/office/powerpoint/2010/main" val="3953713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Các bước XD CĐR </a:t>
            </a:r>
            <a:r>
              <a:rPr lang="en-US" smtClean="0"/>
              <a:t>CTĐT (tt.)</a:t>
            </a:r>
            <a:endParaRPr lang="en-US"/>
          </a:p>
        </p:txBody>
      </p:sp>
      <p:sp>
        <p:nvSpPr>
          <p:cNvPr id="3" name="Content Placeholder 2"/>
          <p:cNvSpPr>
            <a:spLocks noGrp="1"/>
          </p:cNvSpPr>
          <p:nvPr>
            <p:ph idx="1"/>
          </p:nvPr>
        </p:nvSpPr>
        <p:spPr/>
        <p:txBody>
          <a:bodyPr/>
          <a:lstStyle/>
          <a:p>
            <a:r>
              <a:rPr lang="en-US" b="1" smtClean="0"/>
              <a:t>Bước 10</a:t>
            </a:r>
          </a:p>
          <a:p>
            <a:pPr lvl="1"/>
            <a:r>
              <a:rPr lang="en-US" smtClean="0"/>
              <a:t>CĐR được gửi phản biện ngoài</a:t>
            </a:r>
          </a:p>
          <a:p>
            <a:pPr lvl="1"/>
            <a:r>
              <a:rPr lang="en-US" smtClean="0"/>
              <a:t>Hội đồng KH&amp;ĐT đánh giá CĐR các ngành trong trong khoa (Phiếu đánh giá Mục tiêu đào tạo và CĐR – Mẫu 07, phụ lục 07)</a:t>
            </a:r>
          </a:p>
          <a:p>
            <a:pPr lvl="1"/>
            <a:r>
              <a:rPr lang="en-US" smtClean="0"/>
              <a:t>KQ: </a:t>
            </a:r>
            <a:r>
              <a:rPr lang="en-US" b="1" smtClean="0"/>
              <a:t>Bản CĐR các ngành của khoa </a:t>
            </a:r>
            <a:r>
              <a:rPr lang="en-US" smtClean="0"/>
              <a:t>(CĐR chương trình giáo dục ĐH – Mẫu A5, phụ lục 5)</a:t>
            </a:r>
          </a:p>
          <a:p>
            <a:pPr lvl="3"/>
            <a:endParaRPr lang="en-US" smtClean="0"/>
          </a:p>
          <a:p>
            <a:pPr lvl="1"/>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18</a:t>
            </a:fld>
            <a:endParaRPr lang="en-US"/>
          </a:p>
        </p:txBody>
      </p:sp>
      <p:sp>
        <p:nvSpPr>
          <p:cNvPr id="5" name="TextBox 4"/>
          <p:cNvSpPr txBox="1"/>
          <p:nvPr/>
        </p:nvSpPr>
        <p:spPr>
          <a:xfrm>
            <a:off x="588818" y="1263134"/>
            <a:ext cx="5412764" cy="369332"/>
          </a:xfrm>
          <a:prstGeom prst="rect">
            <a:avLst/>
          </a:prstGeom>
          <a:noFill/>
        </p:spPr>
        <p:txBody>
          <a:bodyPr wrap="none" rtlCol="0">
            <a:spAutoFit/>
          </a:bodyPr>
          <a:lstStyle/>
          <a:p>
            <a:r>
              <a:rPr lang="en-US" smtClean="0"/>
              <a:t>Theo Khoa Cơ khí, ĐH BK TP.HCM, có 11 bước thực hiện</a:t>
            </a:r>
            <a:endParaRPr lang="en-US"/>
          </a:p>
        </p:txBody>
      </p:sp>
    </p:spTree>
    <p:extLst>
      <p:ext uri="{BB962C8B-B14F-4D97-AF65-F5344CB8AC3E}">
        <p14:creationId xmlns:p14="http://schemas.microsoft.com/office/powerpoint/2010/main" val="3427690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Các bước XD CĐR </a:t>
            </a:r>
            <a:r>
              <a:rPr lang="en-US" smtClean="0"/>
              <a:t>CTĐT (tt.)</a:t>
            </a:r>
            <a:endParaRPr lang="en-US"/>
          </a:p>
        </p:txBody>
      </p:sp>
      <p:sp>
        <p:nvSpPr>
          <p:cNvPr id="3" name="Content Placeholder 2"/>
          <p:cNvSpPr>
            <a:spLocks noGrp="1"/>
          </p:cNvSpPr>
          <p:nvPr>
            <p:ph idx="1"/>
          </p:nvPr>
        </p:nvSpPr>
        <p:spPr/>
        <p:txBody>
          <a:bodyPr/>
          <a:lstStyle/>
          <a:p>
            <a:r>
              <a:rPr lang="en-US" b="1" smtClean="0"/>
              <a:t>Bước 11</a:t>
            </a:r>
          </a:p>
          <a:p>
            <a:pPr lvl="1"/>
            <a:r>
              <a:rPr lang="en-US" smtClean="0"/>
              <a:t>Hội đồng KH&amp;ĐT nhà trường thẩm định CĐR</a:t>
            </a:r>
          </a:p>
          <a:p>
            <a:pPr lvl="1"/>
            <a:r>
              <a:rPr lang="en-US" smtClean="0"/>
              <a:t>Hiệu trưởng ký công bố CĐR</a:t>
            </a:r>
          </a:p>
          <a:p>
            <a:pPr lvl="1"/>
            <a:r>
              <a:rPr lang="en-US" smtClean="0"/>
              <a:t>CĐR được công bố trên website trường, Sổ tay SV, …</a:t>
            </a:r>
          </a:p>
          <a:p>
            <a:pPr lvl="3"/>
            <a:endParaRPr lang="en-US" smtClean="0"/>
          </a:p>
          <a:p>
            <a:pPr lvl="1"/>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19</a:t>
            </a:fld>
            <a:endParaRPr lang="en-US"/>
          </a:p>
        </p:txBody>
      </p:sp>
      <p:sp>
        <p:nvSpPr>
          <p:cNvPr id="5" name="TextBox 4"/>
          <p:cNvSpPr txBox="1"/>
          <p:nvPr/>
        </p:nvSpPr>
        <p:spPr>
          <a:xfrm>
            <a:off x="588818" y="1263134"/>
            <a:ext cx="5412764" cy="369332"/>
          </a:xfrm>
          <a:prstGeom prst="rect">
            <a:avLst/>
          </a:prstGeom>
          <a:noFill/>
        </p:spPr>
        <p:txBody>
          <a:bodyPr wrap="none" rtlCol="0">
            <a:spAutoFit/>
          </a:bodyPr>
          <a:lstStyle/>
          <a:p>
            <a:r>
              <a:rPr lang="en-US" smtClean="0"/>
              <a:t>Theo Khoa Cơ khí, ĐH BK TP.HCM, có 11 bước thực hiện</a:t>
            </a:r>
            <a:endParaRPr lang="en-US"/>
          </a:p>
        </p:txBody>
      </p:sp>
    </p:spTree>
    <p:extLst>
      <p:ext uri="{BB962C8B-B14F-4D97-AF65-F5344CB8AC3E}">
        <p14:creationId xmlns:p14="http://schemas.microsoft.com/office/powerpoint/2010/main" val="1266767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Mục tiêu</a:t>
            </a:r>
            <a:endParaRPr lang="en-US"/>
          </a:p>
        </p:txBody>
      </p:sp>
      <p:sp>
        <p:nvSpPr>
          <p:cNvPr id="3" name="Content Placeholder 2"/>
          <p:cNvSpPr>
            <a:spLocks noGrp="1"/>
          </p:cNvSpPr>
          <p:nvPr>
            <p:ph idx="1"/>
          </p:nvPr>
        </p:nvSpPr>
        <p:spPr/>
        <p:txBody>
          <a:bodyPr/>
          <a:lstStyle/>
          <a:p>
            <a:r>
              <a:rPr lang="en-US" smtClean="0"/>
              <a:t>Sau khi tham dự seminar này, người nghe</a:t>
            </a:r>
          </a:p>
          <a:p>
            <a:pPr lvl="1"/>
            <a:r>
              <a:rPr lang="en-US" smtClean="0"/>
              <a:t>Hiểu rõ các thành phần CTĐT</a:t>
            </a:r>
          </a:p>
          <a:p>
            <a:pPr lvl="1"/>
            <a:r>
              <a:rPr lang="en-US" smtClean="0"/>
              <a:t>Hiểu quy trình chi tiết xây dựng chuẩn đầu ra (CĐR)</a:t>
            </a:r>
          </a:p>
          <a:p>
            <a:pPr lvl="1"/>
            <a:r>
              <a:rPr lang="en-US" smtClean="0"/>
              <a:t>Hiểu quy trình chi tiết xây dựng CTĐT tích hợp</a:t>
            </a:r>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2</a:t>
            </a:fld>
            <a:endParaRPr lang="en-US"/>
          </a:p>
        </p:txBody>
      </p:sp>
    </p:spTree>
    <p:extLst>
      <p:ext uri="{BB962C8B-B14F-4D97-AF65-F5344CB8AC3E}">
        <p14:creationId xmlns:p14="http://schemas.microsoft.com/office/powerpoint/2010/main" val="41404341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Quy trình chi tiết triển khai XD CTĐT</a:t>
            </a:r>
            <a:endParaRPr lang="en-US"/>
          </a:p>
        </p:txBody>
      </p:sp>
      <p:sp>
        <p:nvSpPr>
          <p:cNvPr id="3" name="Content Placeholder 2"/>
          <p:cNvSpPr>
            <a:spLocks noGrp="1"/>
          </p:cNvSpPr>
          <p:nvPr>
            <p:ph idx="1"/>
          </p:nvPr>
        </p:nvSpPr>
        <p:spPr/>
        <p:txBody>
          <a:bodyPr/>
          <a:lstStyle/>
          <a:p>
            <a:r>
              <a:rPr lang="en-US" b="1"/>
              <a:t>Bước 1</a:t>
            </a:r>
          </a:p>
          <a:p>
            <a:pPr lvl="1"/>
            <a:r>
              <a:rPr lang="en-US"/>
              <a:t>Thành lập Ban </a:t>
            </a:r>
            <a:r>
              <a:rPr lang="en-US" smtClean="0"/>
              <a:t>xây dựng </a:t>
            </a:r>
            <a:r>
              <a:rPr lang="en-US"/>
              <a:t>CTĐT </a:t>
            </a:r>
            <a:r>
              <a:rPr lang="en-US" smtClean="0"/>
              <a:t>ngành, </a:t>
            </a:r>
            <a:r>
              <a:rPr lang="en-US"/>
              <a:t>bao gồm:</a:t>
            </a:r>
          </a:p>
          <a:p>
            <a:pPr lvl="2"/>
            <a:r>
              <a:rPr lang="en-US"/>
              <a:t>GV kinh nghiệm, mời CB QL các cấp</a:t>
            </a:r>
          </a:p>
          <a:p>
            <a:pPr lvl="2"/>
            <a:r>
              <a:rPr lang="en-US"/>
              <a:t>Chuyên gia trong và ngoài </a:t>
            </a:r>
            <a:r>
              <a:rPr lang="en-US" smtClean="0"/>
              <a:t>nước liên quan đến ngành</a:t>
            </a:r>
            <a:endParaRPr lang="en-US"/>
          </a:p>
          <a:p>
            <a:pPr lvl="2"/>
            <a:r>
              <a:rPr lang="en-US"/>
              <a:t>SV, Cựu SV, đại diện doanh nghiệp, </a:t>
            </a:r>
            <a:r>
              <a:rPr lang="en-US" smtClean="0"/>
              <a:t>..</a:t>
            </a:r>
          </a:p>
          <a:p>
            <a:pPr lvl="1"/>
            <a:r>
              <a:rPr lang="en-US" smtClean="0"/>
              <a:t>Trưởng ban thảo luận và thống nhất về</a:t>
            </a:r>
          </a:p>
          <a:p>
            <a:pPr lvl="2"/>
            <a:r>
              <a:rPr lang="en-US" smtClean="0"/>
              <a:t>Nội dung, kế hoạch, thời gian, hình thức triển khai, các nguồn lực, dự trù kinh phí, và giao nhiệm vụ</a:t>
            </a:r>
          </a:p>
          <a:p>
            <a:pPr marL="914400" lvl="2" indent="0">
              <a:buNone/>
            </a:pPr>
            <a:r>
              <a:rPr lang="en-US" smtClean="0"/>
              <a:t>(Nội dung CV XD Khung CTĐT – Mẫu B1, phụ lục 08)</a:t>
            </a:r>
            <a:endParaRPr lang="en-US"/>
          </a:p>
          <a:p>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20</a:t>
            </a:fld>
            <a:endParaRPr lang="en-US"/>
          </a:p>
        </p:txBody>
      </p:sp>
      <p:sp>
        <p:nvSpPr>
          <p:cNvPr id="5" name="TextBox 4"/>
          <p:cNvSpPr txBox="1"/>
          <p:nvPr/>
        </p:nvSpPr>
        <p:spPr>
          <a:xfrm>
            <a:off x="588818" y="1263134"/>
            <a:ext cx="5412764" cy="369332"/>
          </a:xfrm>
          <a:prstGeom prst="rect">
            <a:avLst/>
          </a:prstGeom>
          <a:noFill/>
        </p:spPr>
        <p:txBody>
          <a:bodyPr wrap="none" rtlCol="0">
            <a:spAutoFit/>
          </a:bodyPr>
          <a:lstStyle/>
          <a:p>
            <a:r>
              <a:rPr lang="en-US" smtClean="0"/>
              <a:t>Theo Khoa Cơ khí, ĐH BK TP.HCM, có 12 bước thực hiện</a:t>
            </a:r>
            <a:endParaRPr lang="en-US"/>
          </a:p>
        </p:txBody>
      </p:sp>
    </p:spTree>
    <p:extLst>
      <p:ext uri="{BB962C8B-B14F-4D97-AF65-F5344CB8AC3E}">
        <p14:creationId xmlns:p14="http://schemas.microsoft.com/office/powerpoint/2010/main" val="1667953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smtClean="0"/>
              <a:t>Quy trình chi tiết triển khai XD CTĐT (tt.)</a:t>
            </a:r>
            <a:endParaRPr lang="en-US"/>
          </a:p>
        </p:txBody>
      </p:sp>
      <p:sp>
        <p:nvSpPr>
          <p:cNvPr id="3" name="Content Placeholder 2"/>
          <p:cNvSpPr>
            <a:spLocks noGrp="1"/>
          </p:cNvSpPr>
          <p:nvPr>
            <p:ph idx="1"/>
          </p:nvPr>
        </p:nvSpPr>
        <p:spPr/>
        <p:txBody>
          <a:bodyPr>
            <a:normAutofit fontScale="92500" lnSpcReduction="10000"/>
          </a:bodyPr>
          <a:lstStyle/>
          <a:p>
            <a:r>
              <a:rPr lang="en-US" b="1"/>
              <a:t>Bước </a:t>
            </a:r>
            <a:r>
              <a:rPr lang="en-US" b="1" smtClean="0"/>
              <a:t>2</a:t>
            </a:r>
            <a:endParaRPr lang="en-US" b="1"/>
          </a:p>
          <a:p>
            <a:pPr lvl="1"/>
            <a:r>
              <a:rPr lang="en-US" smtClean="0"/>
              <a:t>Phân tích và đánh giá CTĐT hiện hành</a:t>
            </a:r>
          </a:p>
          <a:p>
            <a:pPr lvl="1"/>
            <a:r>
              <a:rPr lang="en-US" smtClean="0"/>
              <a:t>Đối sánh CT hiện hành với chuẩn kiểm định (ABET)</a:t>
            </a:r>
          </a:p>
          <a:p>
            <a:pPr lvl="2"/>
            <a:r>
              <a:rPr lang="en-US" smtClean="0"/>
              <a:t>Ma trận CTĐT – CĐR (của CT hiện hành) (mục 1c, Mẫu B4, phụ lục 11)</a:t>
            </a:r>
          </a:p>
          <a:p>
            <a:pPr lvl="1"/>
            <a:r>
              <a:rPr lang="en-US" smtClean="0"/>
              <a:t>Đối sánh CT hiện hành với CĐR cấp độ 3 bằng Phiếu khảo sát ITU (Mẫu B2, phụ lục 09), Phiếu khảo sát Hộp đen (Mẫu B3, phụ lục 10)</a:t>
            </a:r>
          </a:p>
          <a:p>
            <a:pPr lvl="1"/>
            <a:r>
              <a:rPr lang="en-US" smtClean="0"/>
              <a:t>XD Ma trận đối sánh CT hiện hành với CĐR mới (Mẫu B5, phụ lục 12)</a:t>
            </a:r>
          </a:p>
          <a:p>
            <a:pPr lvl="1"/>
            <a:r>
              <a:rPr lang="en-US" smtClean="0"/>
              <a:t>Phân tích kết quả khảo sát</a:t>
            </a:r>
            <a:endParaRPr lang="en-US"/>
          </a:p>
          <a:p>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21</a:t>
            </a:fld>
            <a:endParaRPr lang="en-US"/>
          </a:p>
        </p:txBody>
      </p:sp>
      <p:sp>
        <p:nvSpPr>
          <p:cNvPr id="5" name="TextBox 4"/>
          <p:cNvSpPr txBox="1"/>
          <p:nvPr/>
        </p:nvSpPr>
        <p:spPr>
          <a:xfrm>
            <a:off x="588818" y="1263134"/>
            <a:ext cx="5412764" cy="369332"/>
          </a:xfrm>
          <a:prstGeom prst="rect">
            <a:avLst/>
          </a:prstGeom>
          <a:noFill/>
        </p:spPr>
        <p:txBody>
          <a:bodyPr wrap="none" rtlCol="0">
            <a:spAutoFit/>
          </a:bodyPr>
          <a:lstStyle/>
          <a:p>
            <a:r>
              <a:rPr lang="en-US" smtClean="0"/>
              <a:t>Theo Khoa Cơ khí, ĐH BK TP.HCM, có 12 bước thực hiện</a:t>
            </a:r>
            <a:endParaRPr lang="en-US"/>
          </a:p>
        </p:txBody>
      </p:sp>
    </p:spTree>
    <p:extLst>
      <p:ext uri="{BB962C8B-B14F-4D97-AF65-F5344CB8AC3E}">
        <p14:creationId xmlns:p14="http://schemas.microsoft.com/office/powerpoint/2010/main" val="3900958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smtClean="0"/>
              <a:t>Quy trình chi tiết triển khai XD CTĐT (tt.)</a:t>
            </a:r>
            <a:endParaRPr lang="en-US"/>
          </a:p>
        </p:txBody>
      </p:sp>
      <p:sp>
        <p:nvSpPr>
          <p:cNvPr id="3" name="Content Placeholder 2"/>
          <p:cNvSpPr>
            <a:spLocks noGrp="1"/>
          </p:cNvSpPr>
          <p:nvPr>
            <p:ph idx="1"/>
          </p:nvPr>
        </p:nvSpPr>
        <p:spPr/>
        <p:txBody>
          <a:bodyPr>
            <a:normAutofit lnSpcReduction="10000"/>
          </a:bodyPr>
          <a:lstStyle/>
          <a:p>
            <a:r>
              <a:rPr lang="en-US" b="1"/>
              <a:t>Bước 3</a:t>
            </a:r>
          </a:p>
          <a:p>
            <a:pPr lvl="1"/>
            <a:r>
              <a:rPr lang="en-US" smtClean="0"/>
              <a:t>CĐR CT và yêu cầu chuẩn kiểm định, kết quả phân tích khảo sát ở Bước 2</a:t>
            </a:r>
          </a:p>
          <a:p>
            <a:pPr lvl="1"/>
            <a:r>
              <a:rPr lang="en-US" smtClean="0"/>
              <a:t>XD dự kiến nội dung và cấu trúc CTĐT với khối kiến thức, các mô học trong từng khối kiến thức, khảo sát ý kiến doanh nghiệp, GV (Phiếu khảo sát về Khung CTĐT – Mẫu B7, phụ lục 14) cho </a:t>
            </a:r>
            <a:r>
              <a:rPr lang="en-US" b="1" i="1" smtClean="0"/>
              <a:t>CTĐT hiện hành</a:t>
            </a:r>
            <a:r>
              <a:rPr lang="en-US" smtClean="0"/>
              <a:t>.</a:t>
            </a:r>
          </a:p>
          <a:p>
            <a:pPr lvl="1"/>
            <a:r>
              <a:rPr lang="en-US" smtClean="0"/>
              <a:t>KQ: </a:t>
            </a:r>
            <a:r>
              <a:rPr lang="en-US" b="1" i="1" smtClean="0"/>
              <a:t>Dự thảo Khung CTĐT lần 1 (Mẫu B4, phụ lục 11 ??)</a:t>
            </a:r>
            <a:endParaRPr lang="en-US" b="1" i="1"/>
          </a:p>
          <a:p>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22</a:t>
            </a:fld>
            <a:endParaRPr lang="en-US"/>
          </a:p>
        </p:txBody>
      </p:sp>
      <p:sp>
        <p:nvSpPr>
          <p:cNvPr id="5" name="TextBox 4"/>
          <p:cNvSpPr txBox="1"/>
          <p:nvPr/>
        </p:nvSpPr>
        <p:spPr>
          <a:xfrm>
            <a:off x="588818" y="1263134"/>
            <a:ext cx="5412764" cy="369332"/>
          </a:xfrm>
          <a:prstGeom prst="rect">
            <a:avLst/>
          </a:prstGeom>
          <a:noFill/>
        </p:spPr>
        <p:txBody>
          <a:bodyPr wrap="none" rtlCol="0">
            <a:spAutoFit/>
          </a:bodyPr>
          <a:lstStyle/>
          <a:p>
            <a:r>
              <a:rPr lang="en-US" smtClean="0"/>
              <a:t>Theo Khoa Cơ khí, ĐH BK TP.HCM, có 12 bước thực hiện</a:t>
            </a:r>
            <a:endParaRPr lang="en-US"/>
          </a:p>
        </p:txBody>
      </p:sp>
    </p:spTree>
    <p:extLst>
      <p:ext uri="{BB962C8B-B14F-4D97-AF65-F5344CB8AC3E}">
        <p14:creationId xmlns:p14="http://schemas.microsoft.com/office/powerpoint/2010/main" val="28677915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smtClean="0"/>
              <a:t>Quy trình chi tiết triển khai XD CTĐT (tt.)</a:t>
            </a:r>
            <a:endParaRPr lang="en-US"/>
          </a:p>
        </p:txBody>
      </p:sp>
      <p:sp>
        <p:nvSpPr>
          <p:cNvPr id="3" name="Content Placeholder 2"/>
          <p:cNvSpPr>
            <a:spLocks noGrp="1"/>
          </p:cNvSpPr>
          <p:nvPr>
            <p:ph idx="1"/>
          </p:nvPr>
        </p:nvSpPr>
        <p:spPr/>
        <p:txBody>
          <a:bodyPr>
            <a:normAutofit/>
          </a:bodyPr>
          <a:lstStyle/>
          <a:p>
            <a:r>
              <a:rPr lang="en-US" b="1"/>
              <a:t>Bước </a:t>
            </a:r>
            <a:r>
              <a:rPr lang="en-US" b="1" smtClean="0"/>
              <a:t>4</a:t>
            </a:r>
            <a:endParaRPr lang="en-US" b="1"/>
          </a:p>
          <a:p>
            <a:pPr lvl="1"/>
            <a:r>
              <a:rPr lang="en-US" smtClean="0"/>
              <a:t>Thiết kế phiếu khảo sát cho Bản dự thảo CTĐT mới</a:t>
            </a:r>
          </a:p>
          <a:p>
            <a:pPr lvl="1"/>
            <a:r>
              <a:rPr lang="en-US" smtClean="0"/>
              <a:t>Khảo sát GV </a:t>
            </a:r>
          </a:p>
          <a:p>
            <a:pPr marL="857250" lvl="2" indent="0">
              <a:buNone/>
            </a:pPr>
            <a:r>
              <a:rPr lang="en-US"/>
              <a:t>Phiếu khảo sát ITU (Mẫu B2, phụ lục 09), Phiếu khảo sát Hộp đen (Mẫu B3, phụ lục 10</a:t>
            </a:r>
            <a:r>
              <a:rPr lang="en-US" smtClean="0"/>
              <a:t>) cho </a:t>
            </a:r>
            <a:r>
              <a:rPr lang="en-US" b="1" smtClean="0"/>
              <a:t>CTĐT mới</a:t>
            </a:r>
            <a:endParaRPr lang="en-US" b="1"/>
          </a:p>
          <a:p>
            <a:pPr lvl="1"/>
            <a:r>
              <a:rPr lang="en-US" smtClean="0"/>
              <a:t>Xử lý phiếu điều tra, xác định trình tự giảng dạy theo mối quan hệ giữa các môn học</a:t>
            </a:r>
          </a:p>
          <a:p>
            <a:pPr lvl="1"/>
            <a:r>
              <a:rPr lang="en-US" smtClean="0"/>
              <a:t>KQ: </a:t>
            </a:r>
            <a:r>
              <a:rPr lang="en-US" b="1" i="1" smtClean="0"/>
              <a:t>Dự thảo Khung CTĐT lần 2</a:t>
            </a:r>
            <a:endParaRPr lang="en-US" b="1" i="1"/>
          </a:p>
          <a:p>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23</a:t>
            </a:fld>
            <a:endParaRPr lang="en-US"/>
          </a:p>
        </p:txBody>
      </p:sp>
      <p:sp>
        <p:nvSpPr>
          <p:cNvPr id="5" name="TextBox 4"/>
          <p:cNvSpPr txBox="1"/>
          <p:nvPr/>
        </p:nvSpPr>
        <p:spPr>
          <a:xfrm>
            <a:off x="588818" y="1263134"/>
            <a:ext cx="5412764" cy="369332"/>
          </a:xfrm>
          <a:prstGeom prst="rect">
            <a:avLst/>
          </a:prstGeom>
          <a:noFill/>
        </p:spPr>
        <p:txBody>
          <a:bodyPr wrap="none" rtlCol="0">
            <a:spAutoFit/>
          </a:bodyPr>
          <a:lstStyle/>
          <a:p>
            <a:r>
              <a:rPr lang="en-US" smtClean="0"/>
              <a:t>Theo Khoa Cơ khí, ĐH BK TP.HCM, có 12 bước thực hiện</a:t>
            </a:r>
            <a:endParaRPr lang="en-US"/>
          </a:p>
        </p:txBody>
      </p:sp>
    </p:spTree>
    <p:extLst>
      <p:ext uri="{BB962C8B-B14F-4D97-AF65-F5344CB8AC3E}">
        <p14:creationId xmlns:p14="http://schemas.microsoft.com/office/powerpoint/2010/main" val="39231873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smtClean="0"/>
              <a:t>Quy trình chi tiết triển khai XD CTĐT (tt.)</a:t>
            </a:r>
            <a:endParaRPr lang="en-US"/>
          </a:p>
        </p:txBody>
      </p:sp>
      <p:sp>
        <p:nvSpPr>
          <p:cNvPr id="3" name="Content Placeholder 2"/>
          <p:cNvSpPr>
            <a:spLocks noGrp="1"/>
          </p:cNvSpPr>
          <p:nvPr>
            <p:ph idx="1"/>
          </p:nvPr>
        </p:nvSpPr>
        <p:spPr/>
        <p:txBody>
          <a:bodyPr>
            <a:normAutofit/>
          </a:bodyPr>
          <a:lstStyle/>
          <a:p>
            <a:r>
              <a:rPr lang="en-US" b="1"/>
              <a:t>Bước 5</a:t>
            </a:r>
          </a:p>
          <a:p>
            <a:pPr lvl="1"/>
            <a:r>
              <a:rPr lang="en-US" smtClean="0"/>
              <a:t>Lấy ý kiến GV về Khung CTĐT </a:t>
            </a:r>
            <a:r>
              <a:rPr lang="en-US" b="1" i="1" smtClean="0"/>
              <a:t>mới</a:t>
            </a:r>
            <a:r>
              <a:rPr lang="en-US" smtClean="0"/>
              <a:t> (Phiếu khảo sát – Mẫu B7, phụ lục 14)</a:t>
            </a:r>
          </a:p>
          <a:p>
            <a:pPr lvl="1"/>
            <a:r>
              <a:rPr lang="en-US" smtClean="0"/>
              <a:t>Tổng hợp và phân tích phiếu khảo sát và hoàn chỉnh bản dự thảo</a:t>
            </a:r>
          </a:p>
          <a:p>
            <a:pPr lvl="1"/>
            <a:r>
              <a:rPr lang="en-US" smtClean="0"/>
              <a:t>KQ: </a:t>
            </a:r>
            <a:r>
              <a:rPr lang="en-US" b="1" i="1" smtClean="0"/>
              <a:t>Dự thảo Khung CTĐT lần 3</a:t>
            </a:r>
          </a:p>
          <a:p>
            <a:pPr lvl="1"/>
            <a:r>
              <a:rPr lang="en-US" smtClean="0"/>
              <a:t>Hội đồng KH&amp;ĐT thẩm định Khung CTĐT cho ngành (Phiếu đánh giá XD CTĐT – Mẫu B8, phụ lục 15)</a:t>
            </a:r>
            <a:endParaRPr lang="en-US"/>
          </a:p>
          <a:p>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24</a:t>
            </a:fld>
            <a:endParaRPr lang="en-US"/>
          </a:p>
        </p:txBody>
      </p:sp>
      <p:sp>
        <p:nvSpPr>
          <p:cNvPr id="5" name="TextBox 4"/>
          <p:cNvSpPr txBox="1"/>
          <p:nvPr/>
        </p:nvSpPr>
        <p:spPr>
          <a:xfrm>
            <a:off x="588818" y="1263134"/>
            <a:ext cx="5412764" cy="369332"/>
          </a:xfrm>
          <a:prstGeom prst="rect">
            <a:avLst/>
          </a:prstGeom>
          <a:noFill/>
        </p:spPr>
        <p:txBody>
          <a:bodyPr wrap="none" rtlCol="0">
            <a:spAutoFit/>
          </a:bodyPr>
          <a:lstStyle/>
          <a:p>
            <a:r>
              <a:rPr lang="en-US" smtClean="0"/>
              <a:t>Theo Khoa Cơ khí, ĐH BK TP.HCM, có 12 bước thực hiện</a:t>
            </a:r>
            <a:endParaRPr lang="en-US"/>
          </a:p>
        </p:txBody>
      </p:sp>
    </p:spTree>
    <p:extLst>
      <p:ext uri="{BB962C8B-B14F-4D97-AF65-F5344CB8AC3E}">
        <p14:creationId xmlns:p14="http://schemas.microsoft.com/office/powerpoint/2010/main" val="24819075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smtClean="0"/>
              <a:t>Quy trình chi tiết triển khai XD CTĐT (tt.)</a:t>
            </a:r>
            <a:endParaRPr lang="en-US"/>
          </a:p>
        </p:txBody>
      </p:sp>
      <p:sp>
        <p:nvSpPr>
          <p:cNvPr id="3" name="Content Placeholder 2"/>
          <p:cNvSpPr>
            <a:spLocks noGrp="1"/>
          </p:cNvSpPr>
          <p:nvPr>
            <p:ph idx="1"/>
          </p:nvPr>
        </p:nvSpPr>
        <p:spPr/>
        <p:txBody>
          <a:bodyPr>
            <a:normAutofit/>
          </a:bodyPr>
          <a:lstStyle/>
          <a:p>
            <a:r>
              <a:rPr lang="en-US" b="1"/>
              <a:t>Bước </a:t>
            </a:r>
            <a:r>
              <a:rPr lang="en-US" b="1" smtClean="0"/>
              <a:t>6</a:t>
            </a:r>
            <a:endParaRPr lang="en-US" b="1"/>
          </a:p>
          <a:p>
            <a:pPr lvl="1"/>
            <a:r>
              <a:rPr lang="en-US" smtClean="0"/>
              <a:t>Từ kết quả đối sánh CTĐT hiện hành và CĐR mới ở </a:t>
            </a:r>
            <a:r>
              <a:rPr lang="en-US" b="1" smtClean="0"/>
              <a:t>Bước 2</a:t>
            </a:r>
            <a:r>
              <a:rPr lang="en-US" smtClean="0"/>
              <a:t>, xác định trình tự phát triển Kiến thức, Kỹ năng, Thái độ và năng lực áp dụng kiến thức vào thực tiễn và là cơ sở để hoàn thiện Khung CTĐT</a:t>
            </a:r>
          </a:p>
          <a:p>
            <a:pPr lvl="1"/>
            <a:r>
              <a:rPr lang="en-US" smtClean="0"/>
              <a:t>KQ: </a:t>
            </a:r>
            <a:r>
              <a:rPr lang="en-US" b="1" i="1" smtClean="0"/>
              <a:t>Dự thảo CTĐT lần 4 (Mẫu B4, phụ lục 11)</a:t>
            </a:r>
          </a:p>
          <a:p>
            <a:pPr marL="457200" lvl="1" indent="0">
              <a:buNone/>
            </a:pPr>
            <a:r>
              <a:rPr lang="en-US" smtClean="0"/>
              <a:t>(Chương trình GD ĐH – Mẫu B4, phụ lục 11)</a:t>
            </a:r>
          </a:p>
          <a:p>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25</a:t>
            </a:fld>
            <a:endParaRPr lang="en-US"/>
          </a:p>
        </p:txBody>
      </p:sp>
      <p:sp>
        <p:nvSpPr>
          <p:cNvPr id="5" name="TextBox 4"/>
          <p:cNvSpPr txBox="1"/>
          <p:nvPr/>
        </p:nvSpPr>
        <p:spPr>
          <a:xfrm>
            <a:off x="588818" y="1263134"/>
            <a:ext cx="5412764" cy="369332"/>
          </a:xfrm>
          <a:prstGeom prst="rect">
            <a:avLst/>
          </a:prstGeom>
          <a:noFill/>
        </p:spPr>
        <p:txBody>
          <a:bodyPr wrap="none" rtlCol="0">
            <a:spAutoFit/>
          </a:bodyPr>
          <a:lstStyle/>
          <a:p>
            <a:r>
              <a:rPr lang="en-US" smtClean="0"/>
              <a:t>Theo Khoa Cơ khí, ĐH BK TP.HCM, có 12 bước thực hiện</a:t>
            </a:r>
            <a:endParaRPr lang="en-US"/>
          </a:p>
        </p:txBody>
      </p:sp>
    </p:spTree>
    <p:extLst>
      <p:ext uri="{BB962C8B-B14F-4D97-AF65-F5344CB8AC3E}">
        <p14:creationId xmlns:p14="http://schemas.microsoft.com/office/powerpoint/2010/main" val="28627625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smtClean="0"/>
              <a:t>Quy trình chi tiết triển khai XD CTĐT (tt.)</a:t>
            </a:r>
            <a:endParaRPr lang="en-US"/>
          </a:p>
        </p:txBody>
      </p:sp>
      <p:sp>
        <p:nvSpPr>
          <p:cNvPr id="3" name="Content Placeholder 2"/>
          <p:cNvSpPr>
            <a:spLocks noGrp="1"/>
          </p:cNvSpPr>
          <p:nvPr>
            <p:ph idx="1"/>
          </p:nvPr>
        </p:nvSpPr>
        <p:spPr/>
        <p:txBody>
          <a:bodyPr>
            <a:normAutofit lnSpcReduction="10000"/>
          </a:bodyPr>
          <a:lstStyle/>
          <a:p>
            <a:r>
              <a:rPr lang="en-US" b="1"/>
              <a:t>Bước 7</a:t>
            </a:r>
          </a:p>
          <a:p>
            <a:pPr lvl="1"/>
            <a:r>
              <a:rPr lang="en-US" smtClean="0"/>
              <a:t>Tổ chức hội thảo rộng để lấy ý kiến đóng góp của:</a:t>
            </a:r>
          </a:p>
          <a:p>
            <a:pPr lvl="2"/>
            <a:r>
              <a:rPr lang="en-US" smtClean="0"/>
              <a:t>Nhà QL, nhà khoa học, chuyên gia, doanh nghiệp, GV, SV, cựu SV, …</a:t>
            </a:r>
          </a:p>
          <a:p>
            <a:pPr lvl="1"/>
            <a:r>
              <a:rPr lang="en-US" smtClean="0"/>
              <a:t>Phân tích phiếu điều tra và hoàn chỉnh dự thảo</a:t>
            </a:r>
          </a:p>
          <a:p>
            <a:pPr lvl="1"/>
            <a:r>
              <a:rPr lang="en-US" smtClean="0"/>
              <a:t>KQ: </a:t>
            </a:r>
            <a:r>
              <a:rPr lang="en-US" b="1" i="1" smtClean="0"/>
              <a:t>Dự thảo CTĐT lần 5</a:t>
            </a:r>
          </a:p>
          <a:p>
            <a:pPr lvl="1"/>
            <a:r>
              <a:rPr lang="en-US" smtClean="0"/>
              <a:t>Gửi Khung CTĐT (Mẫu B8, phụ lục 15)</a:t>
            </a:r>
          </a:p>
          <a:p>
            <a:pPr lvl="1"/>
            <a:r>
              <a:rPr lang="en-US" smtClean="0"/>
              <a:t>Hội đồng KH&amp;ĐT họp đóng góp ý kiến trình tự giảng dạy, Khung CT, nội dung tóm tắt các môn học … và đánh giá theo Mẫu B8 (phụ lục 15)</a:t>
            </a:r>
          </a:p>
          <a:p>
            <a:pPr marL="457200" lvl="1" indent="0">
              <a:buNone/>
            </a:pPr>
            <a:endParaRPr lang="en-US" smtClean="0"/>
          </a:p>
          <a:p>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26</a:t>
            </a:fld>
            <a:endParaRPr lang="en-US"/>
          </a:p>
        </p:txBody>
      </p:sp>
      <p:sp>
        <p:nvSpPr>
          <p:cNvPr id="5" name="TextBox 4"/>
          <p:cNvSpPr txBox="1"/>
          <p:nvPr/>
        </p:nvSpPr>
        <p:spPr>
          <a:xfrm>
            <a:off x="588818" y="1263134"/>
            <a:ext cx="5412764" cy="369332"/>
          </a:xfrm>
          <a:prstGeom prst="rect">
            <a:avLst/>
          </a:prstGeom>
          <a:noFill/>
        </p:spPr>
        <p:txBody>
          <a:bodyPr wrap="none" rtlCol="0">
            <a:spAutoFit/>
          </a:bodyPr>
          <a:lstStyle/>
          <a:p>
            <a:r>
              <a:rPr lang="en-US" smtClean="0"/>
              <a:t>Theo Khoa Cơ khí, ĐH BK TP.HCM, có 12 bước thực hiện</a:t>
            </a:r>
            <a:endParaRPr lang="en-US"/>
          </a:p>
        </p:txBody>
      </p:sp>
    </p:spTree>
    <p:extLst>
      <p:ext uri="{BB962C8B-B14F-4D97-AF65-F5344CB8AC3E}">
        <p14:creationId xmlns:p14="http://schemas.microsoft.com/office/powerpoint/2010/main" val="11578556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smtClean="0"/>
              <a:t>Quy trình chi tiết triển khai XD CTĐT (tt.)</a:t>
            </a:r>
            <a:endParaRPr lang="en-US"/>
          </a:p>
        </p:txBody>
      </p:sp>
      <p:sp>
        <p:nvSpPr>
          <p:cNvPr id="3" name="Content Placeholder 2"/>
          <p:cNvSpPr>
            <a:spLocks noGrp="1"/>
          </p:cNvSpPr>
          <p:nvPr>
            <p:ph idx="1"/>
          </p:nvPr>
        </p:nvSpPr>
        <p:spPr/>
        <p:txBody>
          <a:bodyPr>
            <a:normAutofit lnSpcReduction="10000"/>
          </a:bodyPr>
          <a:lstStyle/>
          <a:p>
            <a:r>
              <a:rPr lang="en-US" b="1"/>
              <a:t>Bước 8</a:t>
            </a:r>
          </a:p>
          <a:p>
            <a:pPr lvl="1"/>
            <a:r>
              <a:rPr lang="en-US" smtClean="0"/>
              <a:t>XD trình tự các môn học mô tả rõ sự phát triển KT, KN, TĐ qua nghiên cứu, học tập ở 1 hoặc nhiều môn học trong 1 giai đoạn nhất định hoặc trong toàn bộ quá trình đào tạo,</a:t>
            </a:r>
          </a:p>
          <a:p>
            <a:pPr lvl="1"/>
            <a:r>
              <a:rPr lang="en-US" smtClean="0"/>
              <a:t>KQ: Ma trận phát triển KT, KN, TĐ ứng với trình tự thực hiện các môn học đã xđịnh (</a:t>
            </a:r>
            <a:r>
              <a:rPr lang="en-US" b="1" i="1" smtClean="0"/>
              <a:t>Ma trận Phân bố mức độ KT, KN, TĐ vào môn học</a:t>
            </a:r>
            <a:r>
              <a:rPr lang="en-US" smtClean="0"/>
              <a:t> – Mẫu B6, phụ lục 13)</a:t>
            </a:r>
          </a:p>
          <a:p>
            <a:pPr lvl="1"/>
            <a:r>
              <a:rPr lang="en-US"/>
              <a:t>KQ: </a:t>
            </a:r>
            <a:r>
              <a:rPr lang="en-US" b="1" i="1"/>
              <a:t>Dự thảo </a:t>
            </a:r>
            <a:r>
              <a:rPr lang="en-US" b="1" i="1" smtClean="0"/>
              <a:t>CTĐT </a:t>
            </a:r>
            <a:r>
              <a:rPr lang="en-US" b="1" i="1"/>
              <a:t>lần </a:t>
            </a:r>
            <a:r>
              <a:rPr lang="en-US" b="1" i="1" smtClean="0"/>
              <a:t>6 (Mẫu B4, phụ lục 11)</a:t>
            </a:r>
            <a:endParaRPr lang="en-US" b="1" i="1"/>
          </a:p>
          <a:p>
            <a:pPr lvl="1"/>
            <a:endParaRPr lang="en-US" smtClean="0"/>
          </a:p>
          <a:p>
            <a:pPr marL="457200" lvl="1" indent="0">
              <a:buNone/>
            </a:pPr>
            <a:endParaRPr lang="en-US" smtClean="0"/>
          </a:p>
          <a:p>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27</a:t>
            </a:fld>
            <a:endParaRPr lang="en-US"/>
          </a:p>
        </p:txBody>
      </p:sp>
      <p:sp>
        <p:nvSpPr>
          <p:cNvPr id="5" name="TextBox 4"/>
          <p:cNvSpPr txBox="1"/>
          <p:nvPr/>
        </p:nvSpPr>
        <p:spPr>
          <a:xfrm>
            <a:off x="588818" y="1263134"/>
            <a:ext cx="5412764" cy="369332"/>
          </a:xfrm>
          <a:prstGeom prst="rect">
            <a:avLst/>
          </a:prstGeom>
          <a:noFill/>
        </p:spPr>
        <p:txBody>
          <a:bodyPr wrap="none" rtlCol="0">
            <a:spAutoFit/>
          </a:bodyPr>
          <a:lstStyle/>
          <a:p>
            <a:r>
              <a:rPr lang="en-US" smtClean="0"/>
              <a:t>Theo Khoa Cơ khí, ĐH BK TP.HCM, có 12 bước thực hiện</a:t>
            </a:r>
            <a:endParaRPr lang="en-US"/>
          </a:p>
        </p:txBody>
      </p:sp>
    </p:spTree>
    <p:extLst>
      <p:ext uri="{BB962C8B-B14F-4D97-AF65-F5344CB8AC3E}">
        <p14:creationId xmlns:p14="http://schemas.microsoft.com/office/powerpoint/2010/main" val="38764046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smtClean="0"/>
              <a:t>Quy trình chi tiết triển khai XD CTĐT (tt.)</a:t>
            </a:r>
            <a:endParaRPr lang="en-US"/>
          </a:p>
        </p:txBody>
      </p:sp>
      <p:sp>
        <p:nvSpPr>
          <p:cNvPr id="3" name="Content Placeholder 2"/>
          <p:cNvSpPr>
            <a:spLocks noGrp="1"/>
          </p:cNvSpPr>
          <p:nvPr>
            <p:ph idx="1"/>
          </p:nvPr>
        </p:nvSpPr>
        <p:spPr/>
        <p:txBody>
          <a:bodyPr>
            <a:normAutofit/>
          </a:bodyPr>
          <a:lstStyle/>
          <a:p>
            <a:r>
              <a:rPr lang="en-US" b="1"/>
              <a:t>Bước </a:t>
            </a:r>
            <a:r>
              <a:rPr lang="en-US" b="1" smtClean="0"/>
              <a:t>9</a:t>
            </a:r>
            <a:endParaRPr lang="en-US" b="1"/>
          </a:p>
          <a:p>
            <a:pPr lvl="1"/>
            <a:r>
              <a:rPr lang="en-US" smtClean="0"/>
              <a:t>XD CĐR cho từng môn học theo </a:t>
            </a:r>
            <a:r>
              <a:rPr lang="en-US" b="1" i="1"/>
              <a:t>Dự thảo CTĐT lần 6 </a:t>
            </a:r>
            <a:r>
              <a:rPr lang="en-US" b="1" i="1" smtClean="0"/>
              <a:t> </a:t>
            </a:r>
            <a:r>
              <a:rPr lang="en-US" smtClean="0"/>
              <a:t>theo CĐR đã được phê duyệt theo trình tự sau</a:t>
            </a:r>
          </a:p>
          <a:p>
            <a:pPr marL="1371600" lvl="2" indent="-457200">
              <a:buFont typeface="+mj-lt"/>
              <a:buAutoNum type="arabicPeriod"/>
            </a:pPr>
            <a:r>
              <a:rPr lang="en-US" smtClean="0"/>
              <a:t>Hội thảo về XD CĐR môn học</a:t>
            </a:r>
          </a:p>
          <a:p>
            <a:pPr marL="1371600" lvl="2" indent="-457200">
              <a:buFont typeface="+mj-lt"/>
              <a:buAutoNum type="arabicPeriod"/>
            </a:pPr>
            <a:r>
              <a:rPr lang="en-US" smtClean="0"/>
              <a:t>Các bộ môn phụ trách môn học xd CĐR môn học theo mức độ mong muốn của CĐR CTĐT</a:t>
            </a:r>
          </a:p>
          <a:p>
            <a:pPr marL="1371600" lvl="2" indent="-457200">
              <a:buFont typeface="+mj-lt"/>
              <a:buAutoNum type="arabicPeriod"/>
            </a:pPr>
            <a:r>
              <a:rPr lang="en-US" smtClean="0"/>
              <a:t>Hội đồng KH&amp;ĐT đánh giá CĐR môn học</a:t>
            </a:r>
          </a:p>
          <a:p>
            <a:pPr marL="1371600" lvl="2" indent="-457200">
              <a:buFont typeface="+mj-lt"/>
              <a:buAutoNum type="arabicPeriod"/>
            </a:pPr>
            <a:r>
              <a:rPr lang="en-US" smtClean="0"/>
              <a:t>Điều chỉnh CĐR môn học theo kết luận của Hội đồng</a:t>
            </a:r>
          </a:p>
          <a:p>
            <a:pPr lvl="1"/>
            <a:r>
              <a:rPr lang="en-US" smtClean="0"/>
              <a:t>KQ</a:t>
            </a:r>
            <a:r>
              <a:rPr lang="en-US"/>
              <a:t>: </a:t>
            </a:r>
            <a:r>
              <a:rPr lang="en-US" b="1" i="1" smtClean="0"/>
              <a:t>CĐR tích hợp trong các môn học (chương 9)</a:t>
            </a:r>
            <a:endParaRPr lang="en-US" b="1" i="1"/>
          </a:p>
          <a:p>
            <a:pPr lvl="1"/>
            <a:endParaRPr lang="en-US" smtClean="0"/>
          </a:p>
          <a:p>
            <a:pPr marL="457200" lvl="1" indent="0">
              <a:buNone/>
            </a:pPr>
            <a:endParaRPr lang="en-US" smtClean="0"/>
          </a:p>
          <a:p>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28</a:t>
            </a:fld>
            <a:endParaRPr lang="en-US"/>
          </a:p>
        </p:txBody>
      </p:sp>
      <p:sp>
        <p:nvSpPr>
          <p:cNvPr id="5" name="TextBox 4"/>
          <p:cNvSpPr txBox="1"/>
          <p:nvPr/>
        </p:nvSpPr>
        <p:spPr>
          <a:xfrm>
            <a:off x="588818" y="1263134"/>
            <a:ext cx="5412764" cy="369332"/>
          </a:xfrm>
          <a:prstGeom prst="rect">
            <a:avLst/>
          </a:prstGeom>
          <a:noFill/>
        </p:spPr>
        <p:txBody>
          <a:bodyPr wrap="none" rtlCol="0">
            <a:spAutoFit/>
          </a:bodyPr>
          <a:lstStyle/>
          <a:p>
            <a:r>
              <a:rPr lang="en-US" smtClean="0"/>
              <a:t>Theo Khoa Cơ khí, ĐH BK TP.HCM, có 12 bước thực hiện</a:t>
            </a:r>
            <a:endParaRPr lang="en-US"/>
          </a:p>
        </p:txBody>
      </p:sp>
    </p:spTree>
    <p:extLst>
      <p:ext uri="{BB962C8B-B14F-4D97-AF65-F5344CB8AC3E}">
        <p14:creationId xmlns:p14="http://schemas.microsoft.com/office/powerpoint/2010/main" val="3414566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smtClean="0"/>
              <a:t>Quy trình chi tiết triển khai XD CTĐT (tt.)</a:t>
            </a:r>
            <a:endParaRPr lang="en-US"/>
          </a:p>
        </p:txBody>
      </p:sp>
      <p:sp>
        <p:nvSpPr>
          <p:cNvPr id="3" name="Content Placeholder 2"/>
          <p:cNvSpPr>
            <a:spLocks noGrp="1"/>
          </p:cNvSpPr>
          <p:nvPr>
            <p:ph idx="1"/>
          </p:nvPr>
        </p:nvSpPr>
        <p:spPr/>
        <p:txBody>
          <a:bodyPr>
            <a:normAutofit/>
          </a:bodyPr>
          <a:lstStyle/>
          <a:p>
            <a:r>
              <a:rPr lang="en-US" b="1"/>
              <a:t>Bước </a:t>
            </a:r>
            <a:r>
              <a:rPr lang="en-US" b="1" smtClean="0"/>
              <a:t>10</a:t>
            </a:r>
            <a:endParaRPr lang="en-US" b="1"/>
          </a:p>
          <a:p>
            <a:pPr lvl="1"/>
            <a:r>
              <a:rPr lang="en-US"/>
              <a:t>Tổ chức hội thảo rộng để lấy ý kiến đóng góp của:</a:t>
            </a:r>
          </a:p>
          <a:p>
            <a:pPr lvl="2"/>
            <a:r>
              <a:rPr lang="en-US"/>
              <a:t>Nhà QL, nhà khoa học, chuyên gia, doanh nghiệp, GV, SV, cựu SV, …</a:t>
            </a:r>
          </a:p>
          <a:p>
            <a:pPr lvl="1"/>
            <a:r>
              <a:rPr lang="en-US"/>
              <a:t>Phân tích phiếu điều tra và hoàn chỉnh </a:t>
            </a:r>
            <a:r>
              <a:rPr lang="en-US" smtClean="0"/>
              <a:t>CTĐT</a:t>
            </a:r>
            <a:endParaRPr lang="en-US"/>
          </a:p>
          <a:p>
            <a:pPr lvl="1"/>
            <a:r>
              <a:rPr lang="en-US" smtClean="0"/>
              <a:t>KQ</a:t>
            </a:r>
            <a:r>
              <a:rPr lang="en-US"/>
              <a:t>: </a:t>
            </a:r>
            <a:r>
              <a:rPr lang="en-US" b="1" i="1" smtClean="0"/>
              <a:t>Chương trình đào tạo hoàn chỉnh</a:t>
            </a:r>
            <a:endParaRPr lang="en-US" b="1" i="1"/>
          </a:p>
          <a:p>
            <a:pPr lvl="1"/>
            <a:endParaRPr lang="en-US" smtClean="0"/>
          </a:p>
          <a:p>
            <a:pPr marL="457200" lvl="1" indent="0">
              <a:buNone/>
            </a:pPr>
            <a:endParaRPr lang="en-US" smtClean="0"/>
          </a:p>
          <a:p>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29</a:t>
            </a:fld>
            <a:endParaRPr lang="en-US"/>
          </a:p>
        </p:txBody>
      </p:sp>
      <p:sp>
        <p:nvSpPr>
          <p:cNvPr id="5" name="TextBox 4"/>
          <p:cNvSpPr txBox="1"/>
          <p:nvPr/>
        </p:nvSpPr>
        <p:spPr>
          <a:xfrm>
            <a:off x="588818" y="1263134"/>
            <a:ext cx="5412764" cy="369332"/>
          </a:xfrm>
          <a:prstGeom prst="rect">
            <a:avLst/>
          </a:prstGeom>
          <a:noFill/>
        </p:spPr>
        <p:txBody>
          <a:bodyPr wrap="none" rtlCol="0">
            <a:spAutoFit/>
          </a:bodyPr>
          <a:lstStyle/>
          <a:p>
            <a:r>
              <a:rPr lang="en-US" smtClean="0"/>
              <a:t>Theo Khoa Cơ khí, ĐH BK TP.HCM, có 12 bước thực hiện</a:t>
            </a:r>
            <a:endParaRPr lang="en-US"/>
          </a:p>
        </p:txBody>
      </p:sp>
    </p:spTree>
    <p:extLst>
      <p:ext uri="{BB962C8B-B14F-4D97-AF65-F5344CB8AC3E}">
        <p14:creationId xmlns:p14="http://schemas.microsoft.com/office/powerpoint/2010/main" val="3475275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Các thành phần của CTĐT</a:t>
            </a:r>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3</a:t>
            </a:fld>
            <a:endParaRPr lang="en-US"/>
          </a:p>
        </p:txBody>
      </p:sp>
      <p:sp>
        <p:nvSpPr>
          <p:cNvPr id="5" name="Content Placeholder 4"/>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600201"/>
            <a:ext cx="6824662" cy="4411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01131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smtClean="0"/>
              <a:t>Quy trình chi tiết triển khai XD CTĐT (tt.)</a:t>
            </a:r>
            <a:endParaRPr lang="en-US"/>
          </a:p>
        </p:txBody>
      </p:sp>
      <p:sp>
        <p:nvSpPr>
          <p:cNvPr id="3" name="Content Placeholder 2"/>
          <p:cNvSpPr>
            <a:spLocks noGrp="1"/>
          </p:cNvSpPr>
          <p:nvPr>
            <p:ph idx="1"/>
          </p:nvPr>
        </p:nvSpPr>
        <p:spPr/>
        <p:txBody>
          <a:bodyPr>
            <a:normAutofit/>
          </a:bodyPr>
          <a:lstStyle/>
          <a:p>
            <a:r>
              <a:rPr lang="en-US" b="1"/>
              <a:t>Bước </a:t>
            </a:r>
            <a:r>
              <a:rPr lang="en-US" b="1" smtClean="0"/>
              <a:t>11</a:t>
            </a:r>
            <a:endParaRPr lang="en-US" b="1"/>
          </a:p>
          <a:p>
            <a:pPr lvl="1"/>
            <a:r>
              <a:rPr lang="en-US" smtClean="0"/>
              <a:t>Hội đồng KH&amp;ĐT khoa thẩm định, đối chiếu CTĐT với CĐR, các chuẩn kiểm định chất lượng vá góp ý hoàn chỉnh ứng với việc định vị nghề nghiệp của SP đào tạo.</a:t>
            </a:r>
          </a:p>
          <a:p>
            <a:pPr lvl="1"/>
            <a:r>
              <a:rPr lang="en-US" smtClean="0"/>
              <a:t>KQ</a:t>
            </a:r>
            <a:r>
              <a:rPr lang="en-US"/>
              <a:t>: </a:t>
            </a:r>
            <a:r>
              <a:rPr lang="en-US" b="1" i="1" smtClean="0"/>
              <a:t>Chương trình đào tạo hoàn chỉnh</a:t>
            </a:r>
            <a:endParaRPr lang="en-US" b="1" i="1"/>
          </a:p>
          <a:p>
            <a:pPr lvl="1"/>
            <a:endParaRPr lang="en-US" smtClean="0"/>
          </a:p>
          <a:p>
            <a:pPr marL="457200" lvl="1" indent="0">
              <a:buNone/>
            </a:pPr>
            <a:endParaRPr lang="en-US" smtClean="0"/>
          </a:p>
          <a:p>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30</a:t>
            </a:fld>
            <a:endParaRPr lang="en-US"/>
          </a:p>
        </p:txBody>
      </p:sp>
      <p:sp>
        <p:nvSpPr>
          <p:cNvPr id="5" name="TextBox 4"/>
          <p:cNvSpPr txBox="1"/>
          <p:nvPr/>
        </p:nvSpPr>
        <p:spPr>
          <a:xfrm>
            <a:off x="588818" y="1263134"/>
            <a:ext cx="5412764" cy="369332"/>
          </a:xfrm>
          <a:prstGeom prst="rect">
            <a:avLst/>
          </a:prstGeom>
          <a:noFill/>
        </p:spPr>
        <p:txBody>
          <a:bodyPr wrap="none" rtlCol="0">
            <a:spAutoFit/>
          </a:bodyPr>
          <a:lstStyle/>
          <a:p>
            <a:r>
              <a:rPr lang="en-US" smtClean="0"/>
              <a:t>Theo Khoa Cơ khí, ĐH BK TP.HCM, có 12 bước thực hiện</a:t>
            </a:r>
            <a:endParaRPr lang="en-US"/>
          </a:p>
        </p:txBody>
      </p:sp>
    </p:spTree>
    <p:extLst>
      <p:ext uri="{BB962C8B-B14F-4D97-AF65-F5344CB8AC3E}">
        <p14:creationId xmlns:p14="http://schemas.microsoft.com/office/powerpoint/2010/main" val="15445556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smtClean="0"/>
              <a:t>Quy trình chi tiết triển khai XD CTĐT (tt.)</a:t>
            </a:r>
            <a:endParaRPr lang="en-US"/>
          </a:p>
        </p:txBody>
      </p:sp>
      <p:sp>
        <p:nvSpPr>
          <p:cNvPr id="3" name="Content Placeholder 2"/>
          <p:cNvSpPr>
            <a:spLocks noGrp="1"/>
          </p:cNvSpPr>
          <p:nvPr>
            <p:ph idx="1"/>
          </p:nvPr>
        </p:nvSpPr>
        <p:spPr/>
        <p:txBody>
          <a:bodyPr>
            <a:normAutofit/>
          </a:bodyPr>
          <a:lstStyle/>
          <a:p>
            <a:r>
              <a:rPr lang="en-US" b="1"/>
              <a:t>Bước </a:t>
            </a:r>
            <a:r>
              <a:rPr lang="en-US" b="1" smtClean="0"/>
              <a:t>12</a:t>
            </a:r>
            <a:endParaRPr lang="en-US" b="1"/>
          </a:p>
          <a:p>
            <a:pPr lvl="1"/>
            <a:r>
              <a:rPr lang="en-US" smtClean="0"/>
              <a:t>Hội đồng KH&amp;ĐT trường thẩm định và thông qua các CTĐT</a:t>
            </a:r>
          </a:p>
          <a:p>
            <a:pPr lvl="1"/>
            <a:r>
              <a:rPr lang="en-US" smtClean="0"/>
              <a:t>Hiệu trưởng phê duyệt và chính thức ban hành</a:t>
            </a:r>
          </a:p>
          <a:p>
            <a:pPr marL="457200" lvl="1" indent="0">
              <a:buNone/>
            </a:pPr>
            <a:endParaRPr lang="en-US" smtClean="0"/>
          </a:p>
          <a:p>
            <a:pPr marL="457200" lvl="1" indent="0">
              <a:buNone/>
            </a:pPr>
            <a:endParaRPr lang="en-US" smtClean="0"/>
          </a:p>
          <a:p>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31</a:t>
            </a:fld>
            <a:endParaRPr lang="en-US"/>
          </a:p>
        </p:txBody>
      </p:sp>
      <p:sp>
        <p:nvSpPr>
          <p:cNvPr id="5" name="TextBox 4"/>
          <p:cNvSpPr txBox="1"/>
          <p:nvPr/>
        </p:nvSpPr>
        <p:spPr>
          <a:xfrm>
            <a:off x="588818" y="1263134"/>
            <a:ext cx="5412764" cy="369332"/>
          </a:xfrm>
          <a:prstGeom prst="rect">
            <a:avLst/>
          </a:prstGeom>
          <a:noFill/>
        </p:spPr>
        <p:txBody>
          <a:bodyPr wrap="none" rtlCol="0">
            <a:spAutoFit/>
          </a:bodyPr>
          <a:lstStyle/>
          <a:p>
            <a:r>
              <a:rPr lang="en-US" smtClean="0"/>
              <a:t>Theo Khoa Cơ khí, ĐH BK TP.HCM, có 12 bước thực hiện</a:t>
            </a:r>
            <a:endParaRPr lang="en-US"/>
          </a:p>
        </p:txBody>
      </p:sp>
    </p:spTree>
    <p:extLst>
      <p:ext uri="{BB962C8B-B14F-4D97-AF65-F5344CB8AC3E}">
        <p14:creationId xmlns:p14="http://schemas.microsoft.com/office/powerpoint/2010/main" val="29213506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Tóm tắt</a:t>
            </a:r>
            <a:endParaRPr lang="en-US"/>
          </a:p>
        </p:txBody>
      </p:sp>
      <p:sp>
        <p:nvSpPr>
          <p:cNvPr id="3" name="Content Placeholder 2"/>
          <p:cNvSpPr>
            <a:spLocks noGrp="1"/>
          </p:cNvSpPr>
          <p:nvPr>
            <p:ph idx="1"/>
          </p:nvPr>
        </p:nvSpPr>
        <p:spPr/>
        <p:txBody>
          <a:bodyPr/>
          <a:lstStyle/>
          <a:p>
            <a:r>
              <a:rPr lang="en-US" smtClean="0"/>
              <a:t>Giới thiệu các thành phần của 1 CTĐT</a:t>
            </a:r>
          </a:p>
          <a:p>
            <a:r>
              <a:rPr lang="en-US" smtClean="0"/>
              <a:t>Trình bày quy trình tổng quát cũng như cụ thể khi xây dựng CĐR và CTĐT.</a:t>
            </a:r>
          </a:p>
          <a:p>
            <a:r>
              <a:rPr lang="en-US" smtClean="0"/>
              <a:t>Giới thiệu các bảng biểu hỗ trợ khi XD CĐR và CTĐT</a:t>
            </a:r>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32</a:t>
            </a:fld>
            <a:endParaRPr lang="en-US"/>
          </a:p>
        </p:txBody>
      </p:sp>
    </p:spTree>
    <p:extLst>
      <p:ext uri="{BB962C8B-B14F-4D97-AF65-F5344CB8AC3E}">
        <p14:creationId xmlns:p14="http://schemas.microsoft.com/office/powerpoint/2010/main" val="16230037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Tài liệu tham khảo</a:t>
            </a:r>
            <a:endParaRPr lang="en-US"/>
          </a:p>
        </p:txBody>
      </p:sp>
      <p:sp>
        <p:nvSpPr>
          <p:cNvPr id="3" name="Content Placeholder 2"/>
          <p:cNvSpPr>
            <a:spLocks noGrp="1"/>
          </p:cNvSpPr>
          <p:nvPr>
            <p:ph idx="1"/>
          </p:nvPr>
        </p:nvSpPr>
        <p:spPr/>
        <p:txBody>
          <a:bodyPr>
            <a:normAutofit/>
          </a:bodyPr>
          <a:lstStyle/>
          <a:p>
            <a:pPr marL="0" indent="0">
              <a:buNone/>
            </a:pPr>
            <a:r>
              <a:rPr lang="en-US" smtClean="0"/>
              <a:t>[1] Nguyễn Hữu Lộc, Phạm Công Bằng, Lê Ngọc Quỳnh Lam, “</a:t>
            </a:r>
            <a:r>
              <a:rPr lang="en-US" i="1" smtClean="0"/>
              <a:t>Chương trình đào tạo tích hợp – Từ thiết kế đến vận hành</a:t>
            </a:r>
            <a:r>
              <a:rPr lang="en-US" smtClean="0"/>
              <a:t>,” NXB ĐH QG TP.HCM, 2014</a:t>
            </a:r>
          </a:p>
          <a:p>
            <a:pPr marL="0" indent="0">
              <a:buNone/>
            </a:pPr>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33</a:t>
            </a:fld>
            <a:endParaRPr lang="en-US"/>
          </a:p>
        </p:txBody>
      </p:sp>
    </p:spTree>
    <p:extLst>
      <p:ext uri="{BB962C8B-B14F-4D97-AF65-F5344CB8AC3E}">
        <p14:creationId xmlns:p14="http://schemas.microsoft.com/office/powerpoint/2010/main" val="2355361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Các thành phần của </a:t>
            </a:r>
            <a:r>
              <a:rPr lang="en-US" smtClean="0"/>
              <a:t>CTĐT (tt.)</a:t>
            </a:r>
            <a:endParaRPr lang="en-US"/>
          </a:p>
        </p:txBody>
      </p:sp>
      <p:sp>
        <p:nvSpPr>
          <p:cNvPr id="3" name="Content Placeholder 2"/>
          <p:cNvSpPr>
            <a:spLocks noGrp="1"/>
          </p:cNvSpPr>
          <p:nvPr>
            <p:ph idx="1"/>
          </p:nvPr>
        </p:nvSpPr>
        <p:spPr/>
        <p:txBody>
          <a:bodyPr/>
          <a:lstStyle/>
          <a:p>
            <a:r>
              <a:rPr lang="en-US" smtClean="0"/>
              <a:t>Mục tiêu CTĐT</a:t>
            </a:r>
          </a:p>
          <a:p>
            <a:pPr lvl="1"/>
            <a:r>
              <a:rPr lang="en-US" smtClean="0"/>
              <a:t>Xác định ngành nghề cụ thể của CT</a:t>
            </a:r>
          </a:p>
          <a:p>
            <a:pPr lvl="1"/>
            <a:r>
              <a:rPr lang="en-US" smtClean="0"/>
              <a:t>Bối cảnh hoạt động nghề nghiệp</a:t>
            </a:r>
          </a:p>
          <a:p>
            <a:pPr lvl="1"/>
            <a:r>
              <a:rPr lang="en-US" smtClean="0"/>
              <a:t>Có thể bao hàm 1 hướng chuyên sâu cụ thể</a:t>
            </a:r>
          </a:p>
          <a:p>
            <a:r>
              <a:rPr lang="en-US" smtClean="0"/>
              <a:t>Mục tiêu CTĐT bao gồm</a:t>
            </a:r>
          </a:p>
          <a:p>
            <a:pPr lvl="1"/>
            <a:r>
              <a:rPr lang="en-US" smtClean="0"/>
              <a:t>Mục tiêu chung</a:t>
            </a:r>
          </a:p>
          <a:p>
            <a:pPr lvl="1"/>
            <a:r>
              <a:rPr lang="en-US" smtClean="0"/>
              <a:t>Mục tiêu cụ thể</a:t>
            </a:r>
          </a:p>
          <a:p>
            <a:pPr marL="457200" lvl="1" indent="0">
              <a:buNone/>
            </a:pPr>
            <a:r>
              <a:rPr lang="en-US" sz="2000" smtClean="0"/>
              <a:t>(xem Mẫu A2, Phụ lục 02 trong [1])</a:t>
            </a:r>
            <a:endParaRPr lang="en-US" sz="2000"/>
          </a:p>
        </p:txBody>
      </p:sp>
      <p:sp>
        <p:nvSpPr>
          <p:cNvPr id="4" name="Slide Number Placeholder 3"/>
          <p:cNvSpPr>
            <a:spLocks noGrp="1"/>
          </p:cNvSpPr>
          <p:nvPr>
            <p:ph type="sldNum" sz="quarter" idx="12"/>
          </p:nvPr>
        </p:nvSpPr>
        <p:spPr/>
        <p:txBody>
          <a:bodyPr/>
          <a:lstStyle/>
          <a:p>
            <a:fld id="{59941D70-E2E7-418A-8835-13C93FCAA37A}" type="slidenum">
              <a:rPr lang="en-US" smtClean="0"/>
              <a:t>4</a:t>
            </a:fld>
            <a:endParaRPr lang="en-US"/>
          </a:p>
        </p:txBody>
      </p:sp>
    </p:spTree>
    <p:extLst>
      <p:ext uri="{BB962C8B-B14F-4D97-AF65-F5344CB8AC3E}">
        <p14:creationId xmlns:p14="http://schemas.microsoft.com/office/powerpoint/2010/main" val="653963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Các thành phần của </a:t>
            </a:r>
            <a:r>
              <a:rPr lang="en-US" smtClean="0"/>
              <a:t>CTĐT (tt.)</a:t>
            </a:r>
            <a:endParaRPr lang="en-US"/>
          </a:p>
        </p:txBody>
      </p:sp>
      <p:sp>
        <p:nvSpPr>
          <p:cNvPr id="3" name="Content Placeholder 2"/>
          <p:cNvSpPr>
            <a:spLocks noGrp="1"/>
          </p:cNvSpPr>
          <p:nvPr>
            <p:ph idx="1"/>
          </p:nvPr>
        </p:nvSpPr>
        <p:spPr/>
        <p:txBody>
          <a:bodyPr>
            <a:normAutofit fontScale="85000" lnSpcReduction="20000"/>
          </a:bodyPr>
          <a:lstStyle/>
          <a:p>
            <a:r>
              <a:rPr lang="en-US" smtClean="0"/>
              <a:t>Chuẩn đầu ra Chương trình Đào tạo</a:t>
            </a:r>
          </a:p>
          <a:p>
            <a:pPr lvl="1"/>
            <a:r>
              <a:rPr lang="en-US" smtClean="0"/>
              <a:t>Là những nội dung cụ thể hóa mục tiêu CTĐT được trình bày thành một danh sách các CĐR đánh giá được.</a:t>
            </a:r>
          </a:p>
          <a:p>
            <a:pPr lvl="1"/>
            <a:r>
              <a:rPr lang="en-US" smtClean="0"/>
              <a:t>Xác định Kiến thức, Kỹ năng, và Thái độ SV đạt được khi tốt nghiệp.</a:t>
            </a:r>
          </a:p>
          <a:p>
            <a:r>
              <a:rPr lang="en-US" smtClean="0"/>
              <a:t>Theo CDIO, Đề cương CDIO cung cấp danh sách các chủ đề CĐR chi tiết để xây dựng CĐR cho các chương trình kỹ thuật.</a:t>
            </a:r>
          </a:p>
          <a:p>
            <a:pPr lvl="1"/>
            <a:r>
              <a:rPr lang="en-US" smtClean="0"/>
              <a:t>Các chủ đề nay cần được chuyển thành những CĐR cụ thể bằng bổ sung động từ thích hợp theo phân loại của Bloom.</a:t>
            </a:r>
          </a:p>
          <a:p>
            <a:pPr lvl="1"/>
            <a:endParaRPr lang="en-US" smtClean="0"/>
          </a:p>
          <a:p>
            <a:endParaRPr lang="en-US" smtClean="0"/>
          </a:p>
          <a:p>
            <a:pPr marL="457200" lvl="1" indent="0">
              <a:buNone/>
            </a:pPr>
            <a:r>
              <a:rPr lang="en-US" sz="2000" smtClean="0"/>
              <a:t>(xem Mẫu A5, Phụ lục 05 trong [1])</a:t>
            </a:r>
            <a:endParaRPr lang="en-US" sz="2000"/>
          </a:p>
        </p:txBody>
      </p:sp>
      <p:sp>
        <p:nvSpPr>
          <p:cNvPr id="4" name="Slide Number Placeholder 3"/>
          <p:cNvSpPr>
            <a:spLocks noGrp="1"/>
          </p:cNvSpPr>
          <p:nvPr>
            <p:ph type="sldNum" sz="quarter" idx="12"/>
          </p:nvPr>
        </p:nvSpPr>
        <p:spPr/>
        <p:txBody>
          <a:bodyPr/>
          <a:lstStyle/>
          <a:p>
            <a:fld id="{59941D70-E2E7-418A-8835-13C93FCAA37A}" type="slidenum">
              <a:rPr lang="en-US" smtClean="0"/>
              <a:t>5</a:t>
            </a:fld>
            <a:endParaRPr lang="en-US"/>
          </a:p>
        </p:txBody>
      </p:sp>
    </p:spTree>
    <p:extLst>
      <p:ext uri="{BB962C8B-B14F-4D97-AF65-F5344CB8AC3E}">
        <p14:creationId xmlns:p14="http://schemas.microsoft.com/office/powerpoint/2010/main" val="362707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Các thành phần của </a:t>
            </a:r>
            <a:r>
              <a:rPr lang="en-US" smtClean="0"/>
              <a:t>CTĐT (tt.)</a:t>
            </a:r>
            <a:endParaRPr lang="en-US"/>
          </a:p>
        </p:txBody>
      </p:sp>
      <p:sp>
        <p:nvSpPr>
          <p:cNvPr id="3" name="Content Placeholder 2"/>
          <p:cNvSpPr>
            <a:spLocks noGrp="1"/>
          </p:cNvSpPr>
          <p:nvPr>
            <p:ph idx="1"/>
          </p:nvPr>
        </p:nvSpPr>
        <p:spPr/>
        <p:txBody>
          <a:bodyPr>
            <a:normAutofit fontScale="92500" lnSpcReduction="10000"/>
          </a:bodyPr>
          <a:lstStyle/>
          <a:p>
            <a:r>
              <a:rPr lang="en-US" smtClean="0"/>
              <a:t>Ý tưởng thiết kế CTĐT</a:t>
            </a:r>
          </a:p>
          <a:p>
            <a:pPr lvl="1"/>
            <a:r>
              <a:rPr lang="en-US" smtClean="0"/>
              <a:t>Mô tả CTĐT được thiết kế như thế nào để đáp ứng các mục tiêu của nó.</a:t>
            </a:r>
          </a:p>
          <a:p>
            <a:pPr lvl="1"/>
            <a:r>
              <a:rPr lang="en-US" smtClean="0"/>
              <a:t>thể hiện những nguyên tắc chính yếu và những xem xét làm cơ sở cho việc thiết kế CTĐT.</a:t>
            </a:r>
          </a:p>
          <a:p>
            <a:pPr lvl="1"/>
            <a:r>
              <a:rPr lang="en-US" smtClean="0"/>
              <a:t>Có thể là tuyên bố đáp ứng Tiêu chuẩn 3 CDIO (CTĐT tích hợp) và Tiêu chuẩn 4 CDIO (nhập môn kỹ thuật)</a:t>
            </a:r>
          </a:p>
          <a:p>
            <a:pPr marL="457200" lvl="1" indent="0">
              <a:buNone/>
            </a:pPr>
            <a:r>
              <a:rPr lang="en-US" smtClean="0"/>
              <a:t>Ví dụ: CTĐT tại ĐH BK: 140 tín chỉ, </a:t>
            </a:r>
            <a:r>
              <a:rPr lang="en-US" b="1" smtClean="0"/>
              <a:t>định hướng kiểm định ABET</a:t>
            </a:r>
            <a:r>
              <a:rPr lang="en-US" smtClean="0"/>
              <a:t>, giảm số môn học, tăng số tín chỉ mỗi môn, áp dụng các quy trình của pp tiếp cận CDIO để làm cơ sở xây dựng vá phát triển CTĐT tích hợp.</a:t>
            </a:r>
          </a:p>
          <a:p>
            <a:pPr lvl="1"/>
            <a:endParaRPr lang="en-US" smtClean="0"/>
          </a:p>
          <a:p>
            <a:endParaRPr lang="en-US" smtClean="0"/>
          </a:p>
        </p:txBody>
      </p:sp>
      <p:sp>
        <p:nvSpPr>
          <p:cNvPr id="4" name="Slide Number Placeholder 3"/>
          <p:cNvSpPr>
            <a:spLocks noGrp="1"/>
          </p:cNvSpPr>
          <p:nvPr>
            <p:ph type="sldNum" sz="quarter" idx="12"/>
          </p:nvPr>
        </p:nvSpPr>
        <p:spPr/>
        <p:txBody>
          <a:bodyPr/>
          <a:lstStyle/>
          <a:p>
            <a:fld id="{59941D70-E2E7-418A-8835-13C93FCAA37A}" type="slidenum">
              <a:rPr lang="en-US" smtClean="0"/>
              <a:t>6</a:t>
            </a:fld>
            <a:endParaRPr lang="en-US"/>
          </a:p>
        </p:txBody>
      </p:sp>
    </p:spTree>
    <p:extLst>
      <p:ext uri="{BB962C8B-B14F-4D97-AF65-F5344CB8AC3E}">
        <p14:creationId xmlns:p14="http://schemas.microsoft.com/office/powerpoint/2010/main" val="1026680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Các thành phần của </a:t>
            </a:r>
            <a:r>
              <a:rPr lang="en-US" smtClean="0"/>
              <a:t>CTĐT (tt.)</a:t>
            </a:r>
            <a:endParaRPr lang="en-US"/>
          </a:p>
        </p:txBody>
      </p:sp>
      <p:sp>
        <p:nvSpPr>
          <p:cNvPr id="3" name="Content Placeholder 2"/>
          <p:cNvSpPr>
            <a:spLocks noGrp="1"/>
          </p:cNvSpPr>
          <p:nvPr>
            <p:ph idx="1"/>
          </p:nvPr>
        </p:nvSpPr>
        <p:spPr/>
        <p:txBody>
          <a:bodyPr>
            <a:normAutofit/>
          </a:bodyPr>
          <a:lstStyle/>
          <a:p>
            <a:r>
              <a:rPr lang="en-US" smtClean="0"/>
              <a:t>Khung chương trình đào tạo </a:t>
            </a:r>
            <a:r>
              <a:rPr lang="en-US"/>
              <a:t>(Chương 7 [1])</a:t>
            </a:r>
          </a:p>
          <a:p>
            <a:pPr lvl="1"/>
            <a:r>
              <a:rPr lang="en-US" smtClean="0"/>
              <a:t>Khung chương trình (program plan) bao gồm</a:t>
            </a:r>
          </a:p>
          <a:p>
            <a:pPr lvl="2"/>
            <a:r>
              <a:rPr lang="en-US" smtClean="0"/>
              <a:t>Danh sách các môn học và số tín chỉ, và</a:t>
            </a:r>
          </a:p>
          <a:p>
            <a:pPr lvl="2"/>
            <a:r>
              <a:rPr lang="en-US" smtClean="0"/>
              <a:t>Trình tự các môn học trong chương trình</a:t>
            </a:r>
          </a:p>
          <a:p>
            <a:pPr lvl="1"/>
            <a:r>
              <a:rPr lang="en-US" smtClean="0"/>
              <a:t>Cụ thể hóa trong CTGDĐH</a:t>
            </a:r>
          </a:p>
          <a:p>
            <a:pPr lvl="2"/>
            <a:r>
              <a:rPr lang="en-US" smtClean="0"/>
              <a:t>Nội dung chương trình (mục 7 của CTGDĐH)</a:t>
            </a:r>
          </a:p>
          <a:p>
            <a:pPr lvl="2"/>
            <a:r>
              <a:rPr lang="en-US" smtClean="0"/>
              <a:t>Kế hoạch giảng dạy </a:t>
            </a:r>
            <a:r>
              <a:rPr lang="en-US"/>
              <a:t>(mục </a:t>
            </a:r>
            <a:r>
              <a:rPr lang="en-US" smtClean="0"/>
              <a:t>8 </a:t>
            </a:r>
            <a:r>
              <a:rPr lang="en-US"/>
              <a:t>của CTGDĐH</a:t>
            </a:r>
            <a:r>
              <a:rPr lang="en-US" smtClean="0"/>
              <a:t>)</a:t>
            </a:r>
          </a:p>
          <a:p>
            <a:pPr marL="914400" lvl="2" indent="0">
              <a:buNone/>
            </a:pPr>
            <a:endParaRPr lang="en-US"/>
          </a:p>
          <a:p>
            <a:pPr marL="914400" lvl="2" indent="0">
              <a:buNone/>
            </a:pPr>
            <a:r>
              <a:rPr lang="en-US" smtClean="0"/>
              <a:t>(xem Mẫu B4, Phụ lục 11 trong [1])</a:t>
            </a:r>
            <a:endParaRPr lang="en-US"/>
          </a:p>
          <a:p>
            <a:pPr lvl="2"/>
            <a:endParaRPr lang="en-US" smtClean="0"/>
          </a:p>
          <a:p>
            <a:endParaRPr lang="en-US" smtClean="0"/>
          </a:p>
        </p:txBody>
      </p:sp>
      <p:sp>
        <p:nvSpPr>
          <p:cNvPr id="4" name="Slide Number Placeholder 3"/>
          <p:cNvSpPr>
            <a:spLocks noGrp="1"/>
          </p:cNvSpPr>
          <p:nvPr>
            <p:ph type="sldNum" sz="quarter" idx="12"/>
          </p:nvPr>
        </p:nvSpPr>
        <p:spPr/>
        <p:txBody>
          <a:bodyPr/>
          <a:lstStyle/>
          <a:p>
            <a:fld id="{59941D70-E2E7-418A-8835-13C93FCAA37A}" type="slidenum">
              <a:rPr lang="en-US" smtClean="0"/>
              <a:t>7</a:t>
            </a:fld>
            <a:endParaRPr lang="en-US"/>
          </a:p>
        </p:txBody>
      </p:sp>
    </p:spTree>
    <p:extLst>
      <p:ext uri="{BB962C8B-B14F-4D97-AF65-F5344CB8AC3E}">
        <p14:creationId xmlns:p14="http://schemas.microsoft.com/office/powerpoint/2010/main" val="327825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Các thành phần của </a:t>
            </a:r>
            <a:r>
              <a:rPr lang="en-US" smtClean="0"/>
              <a:t>CTĐT (tt.)</a:t>
            </a:r>
            <a:endParaRPr lang="en-US"/>
          </a:p>
        </p:txBody>
      </p:sp>
      <p:sp>
        <p:nvSpPr>
          <p:cNvPr id="3" name="Content Placeholder 2"/>
          <p:cNvSpPr>
            <a:spLocks noGrp="1"/>
          </p:cNvSpPr>
          <p:nvPr>
            <p:ph idx="1"/>
          </p:nvPr>
        </p:nvSpPr>
        <p:spPr/>
        <p:txBody>
          <a:bodyPr>
            <a:normAutofit fontScale="92500" lnSpcReduction="10000"/>
          </a:bodyPr>
          <a:lstStyle/>
          <a:p>
            <a:r>
              <a:rPr lang="en-US" smtClean="0"/>
              <a:t>Ma trận các môn học (Chương 7 [1])</a:t>
            </a:r>
          </a:p>
          <a:p>
            <a:pPr lvl="1"/>
            <a:r>
              <a:rPr lang="en-US" smtClean="0"/>
              <a:t>Thể hiện sự phân bổ CĐR CTĐT vào các môn học liên quan nhằm thể hiện rõ những CĐR do từng môn học đảm trách.</a:t>
            </a:r>
          </a:p>
          <a:p>
            <a:pPr lvl="1"/>
            <a:r>
              <a:rPr lang="en-US" smtClean="0"/>
              <a:t>Thể hiện trình tự học tập được hoạch định hay lộ trình phát triển CĐR.</a:t>
            </a:r>
          </a:p>
          <a:p>
            <a:pPr marL="457200" lvl="1" indent="0">
              <a:buNone/>
            </a:pPr>
            <a:r>
              <a:rPr lang="en-US" smtClean="0"/>
              <a:t>Ví dụ: theo CDIO các CĐR thông qua trải nghiệm học tích hợp học đồng thời kiến thức và kỹ năng trong CTĐT</a:t>
            </a:r>
          </a:p>
          <a:p>
            <a:pPr lvl="1"/>
            <a:endParaRPr lang="en-US" smtClean="0"/>
          </a:p>
          <a:p>
            <a:pPr marL="914400" lvl="2" indent="0">
              <a:buNone/>
            </a:pPr>
            <a:endParaRPr lang="en-US"/>
          </a:p>
          <a:p>
            <a:pPr marL="914400" lvl="2" indent="0">
              <a:buNone/>
            </a:pPr>
            <a:r>
              <a:rPr lang="en-US" smtClean="0"/>
              <a:t>(xem Mẫu B6, Phụ lục 13 trong [1])</a:t>
            </a:r>
            <a:endParaRPr lang="en-US"/>
          </a:p>
          <a:p>
            <a:pPr lvl="2"/>
            <a:endParaRPr lang="en-US" smtClean="0"/>
          </a:p>
          <a:p>
            <a:endParaRPr lang="en-US" smtClean="0"/>
          </a:p>
        </p:txBody>
      </p:sp>
      <p:sp>
        <p:nvSpPr>
          <p:cNvPr id="4" name="Slide Number Placeholder 3"/>
          <p:cNvSpPr>
            <a:spLocks noGrp="1"/>
          </p:cNvSpPr>
          <p:nvPr>
            <p:ph type="sldNum" sz="quarter" idx="12"/>
          </p:nvPr>
        </p:nvSpPr>
        <p:spPr/>
        <p:txBody>
          <a:bodyPr/>
          <a:lstStyle/>
          <a:p>
            <a:fld id="{59941D70-E2E7-418A-8835-13C93FCAA37A}" type="slidenum">
              <a:rPr lang="en-US" smtClean="0"/>
              <a:t>8</a:t>
            </a:fld>
            <a:endParaRPr lang="en-US"/>
          </a:p>
        </p:txBody>
      </p:sp>
    </p:spTree>
    <p:extLst>
      <p:ext uri="{BB962C8B-B14F-4D97-AF65-F5344CB8AC3E}">
        <p14:creationId xmlns:p14="http://schemas.microsoft.com/office/powerpoint/2010/main" val="2979534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Các thành phần của </a:t>
            </a:r>
            <a:r>
              <a:rPr lang="en-US" smtClean="0"/>
              <a:t>CTĐT (tt.)</a:t>
            </a:r>
            <a:endParaRPr lang="en-US"/>
          </a:p>
        </p:txBody>
      </p:sp>
      <p:sp>
        <p:nvSpPr>
          <p:cNvPr id="3" name="Content Placeholder 2"/>
          <p:cNvSpPr>
            <a:spLocks noGrp="1"/>
          </p:cNvSpPr>
          <p:nvPr>
            <p:ph idx="1"/>
          </p:nvPr>
        </p:nvSpPr>
        <p:spPr/>
        <p:txBody>
          <a:bodyPr>
            <a:normAutofit/>
          </a:bodyPr>
          <a:lstStyle/>
          <a:p>
            <a:r>
              <a:rPr lang="en-US" smtClean="0"/>
              <a:t>Đề cương môn học (Chương 9 [1])</a:t>
            </a:r>
          </a:p>
          <a:p>
            <a:pPr lvl="1"/>
            <a:r>
              <a:rPr lang="en-US" smtClean="0"/>
              <a:t>Mục đích</a:t>
            </a:r>
          </a:p>
          <a:p>
            <a:pPr lvl="1"/>
            <a:r>
              <a:rPr lang="en-US" smtClean="0"/>
              <a:t>CĐR</a:t>
            </a:r>
          </a:p>
          <a:p>
            <a:pPr lvl="1"/>
            <a:r>
              <a:rPr lang="en-US" smtClean="0"/>
              <a:t>Nội dung</a:t>
            </a:r>
          </a:p>
          <a:p>
            <a:pPr lvl="1"/>
            <a:r>
              <a:rPr lang="en-US" smtClean="0"/>
              <a:t>Vai trò của môn học đối với CT, kết nối môn học với CĐR</a:t>
            </a:r>
          </a:p>
          <a:p>
            <a:pPr lvl="1"/>
            <a:r>
              <a:rPr lang="en-US" smtClean="0"/>
              <a:t>Hoạt động dạy và học</a:t>
            </a:r>
          </a:p>
          <a:p>
            <a:pPr lvl="1"/>
            <a:r>
              <a:rPr lang="en-US" smtClean="0"/>
              <a:t>Đánh giá</a:t>
            </a:r>
          </a:p>
          <a:p>
            <a:pPr marL="914400" lvl="2" indent="0">
              <a:buNone/>
            </a:pPr>
            <a:endParaRPr lang="en-US"/>
          </a:p>
          <a:p>
            <a:pPr lvl="2"/>
            <a:endParaRPr lang="en-US" smtClean="0"/>
          </a:p>
          <a:p>
            <a:endParaRPr lang="en-US" smtClean="0"/>
          </a:p>
        </p:txBody>
      </p:sp>
      <p:sp>
        <p:nvSpPr>
          <p:cNvPr id="4" name="Slide Number Placeholder 3"/>
          <p:cNvSpPr>
            <a:spLocks noGrp="1"/>
          </p:cNvSpPr>
          <p:nvPr>
            <p:ph type="sldNum" sz="quarter" idx="12"/>
          </p:nvPr>
        </p:nvSpPr>
        <p:spPr/>
        <p:txBody>
          <a:bodyPr/>
          <a:lstStyle/>
          <a:p>
            <a:fld id="{59941D70-E2E7-418A-8835-13C93FCAA37A}" type="slidenum">
              <a:rPr lang="en-US" smtClean="0"/>
              <a:t>9</a:t>
            </a:fld>
            <a:endParaRPr lang="en-US"/>
          </a:p>
        </p:txBody>
      </p:sp>
    </p:spTree>
    <p:extLst>
      <p:ext uri="{BB962C8B-B14F-4D97-AF65-F5344CB8AC3E}">
        <p14:creationId xmlns:p14="http://schemas.microsoft.com/office/powerpoint/2010/main" val="2545957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1080</TotalTime>
  <Words>2807</Words>
  <Application>Microsoft Office PowerPoint</Application>
  <PresentationFormat>On-screen Show (4:3)</PresentationFormat>
  <Paragraphs>278</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QUY TRÌNH XÂY DỰNG CHUẨN ĐẦU RA VÀ CHƯƠNG TRÌNH ĐÀO TẠO </vt:lpstr>
      <vt:lpstr>Mục tiêu</vt:lpstr>
      <vt:lpstr>Các thành phần của CTĐT</vt:lpstr>
      <vt:lpstr>Các thành phần của CTĐT (tt.)</vt:lpstr>
      <vt:lpstr>Các thành phần của CTĐT (tt.)</vt:lpstr>
      <vt:lpstr>Các thành phần của CTĐT (tt.)</vt:lpstr>
      <vt:lpstr>Các thành phần của CTĐT (tt.)</vt:lpstr>
      <vt:lpstr>Các thành phần của CTĐT (tt.)</vt:lpstr>
      <vt:lpstr>Các thành phần của CTĐT (tt.)</vt:lpstr>
      <vt:lpstr>Quy trình chi tiết triển khai xây dựng Mục tiêu đào tạo và CĐR</vt:lpstr>
      <vt:lpstr>Các bước XD CĐR CTĐT</vt:lpstr>
      <vt:lpstr>Các bước XD CĐR CTĐT (tt.)</vt:lpstr>
      <vt:lpstr>Các bước XD CĐR CTĐT (tt.)</vt:lpstr>
      <vt:lpstr>Các bước XD CĐR CTĐT (tt.)</vt:lpstr>
      <vt:lpstr>Các bước XD CĐR CTĐT (tt.)</vt:lpstr>
      <vt:lpstr>Các bước XD CĐR CTĐT (tt.)</vt:lpstr>
      <vt:lpstr>Các bước XD CĐR CTĐT (tt.)</vt:lpstr>
      <vt:lpstr>Các bước XD CĐR CTĐT (tt.)</vt:lpstr>
      <vt:lpstr>Các bước XD CĐR CTĐT (tt.)</vt:lpstr>
      <vt:lpstr>Quy trình chi tiết triển khai XD CTĐT</vt:lpstr>
      <vt:lpstr>Quy trình chi tiết triển khai XD CTĐT (tt.)</vt:lpstr>
      <vt:lpstr>Quy trình chi tiết triển khai XD CTĐT (tt.)</vt:lpstr>
      <vt:lpstr>Quy trình chi tiết triển khai XD CTĐT (tt.)</vt:lpstr>
      <vt:lpstr>Quy trình chi tiết triển khai XD CTĐT (tt.)</vt:lpstr>
      <vt:lpstr>Quy trình chi tiết triển khai XD CTĐT (tt.)</vt:lpstr>
      <vt:lpstr>Quy trình chi tiết triển khai XD CTĐT (tt.)</vt:lpstr>
      <vt:lpstr>Quy trình chi tiết triển khai XD CTĐT (tt.)</vt:lpstr>
      <vt:lpstr>Quy trình chi tiết triển khai XD CTĐT (tt.)</vt:lpstr>
      <vt:lpstr>Quy trình chi tiết triển khai XD CTĐT (tt.)</vt:lpstr>
      <vt:lpstr>Quy trình chi tiết triển khai XD CTĐT (tt.)</vt:lpstr>
      <vt:lpstr>Quy trình chi tiết triển khai XD CTĐT (tt.)</vt:lpstr>
      <vt:lpstr>Tóm tắt</vt:lpstr>
      <vt:lpstr>Tài liệu tham khảo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Xây dựng Chuẩn đầu ra chương trình và Chuẩn đầu ra môn học</dc:title>
  <dc:creator>letuanh</dc:creator>
  <cp:lastModifiedBy>letuanh</cp:lastModifiedBy>
  <cp:revision>144</cp:revision>
  <dcterms:created xsi:type="dcterms:W3CDTF">2015-03-08T01:23:02Z</dcterms:created>
  <dcterms:modified xsi:type="dcterms:W3CDTF">2015-03-24T00:58:09Z</dcterms:modified>
</cp:coreProperties>
</file>