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75" r:id="rId3"/>
    <p:sldId id="268" r:id="rId4"/>
    <p:sldId id="259" r:id="rId5"/>
    <p:sldId id="279" r:id="rId6"/>
    <p:sldId id="280" r:id="rId7"/>
    <p:sldId id="281" r:id="rId8"/>
    <p:sldId id="282" r:id="rId9"/>
    <p:sldId id="289" r:id="rId10"/>
    <p:sldId id="284" r:id="rId11"/>
    <p:sldId id="285" r:id="rId12"/>
    <p:sldId id="286" r:id="rId13"/>
    <p:sldId id="287" r:id="rId14"/>
    <p:sldId id="288" r:id="rId15"/>
    <p:sldId id="291" r:id="rId16"/>
    <p:sldId id="292" r:id="rId17"/>
    <p:sldId id="293" r:id="rId18"/>
    <p:sldId id="294" r:id="rId19"/>
    <p:sldId id="295" r:id="rId20"/>
    <p:sldId id="296" r:id="rId21"/>
    <p:sldId id="302" r:id="rId22"/>
    <p:sldId id="303" r:id="rId23"/>
    <p:sldId id="304" r:id="rId24"/>
    <p:sldId id="305" r:id="rId25"/>
    <p:sldId id="306" r:id="rId26"/>
    <p:sldId id="297" r:id="rId27"/>
    <p:sldId id="298" r:id="rId28"/>
    <p:sldId id="299" r:id="rId29"/>
    <p:sldId id="301" r:id="rId30"/>
    <p:sldId id="300" r:id="rId31"/>
    <p:sldId id="290" r:id="rId32"/>
    <p:sldId id="26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FD033-315D-4DA0-A4ED-43170F5C5EE9}" type="datetimeFigureOut">
              <a:rPr lang="en-US" smtClean="0"/>
              <a:t>3/8/2015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43F9A6-A324-47B5-B169-A42136E776C5}" type="slidenum">
              <a:rPr lang="en-US" smtClean="0"/>
              <a:t>‹#›</a:t>
            </a:fld>
            <a:endParaRPr lang="en-US"/>
          </a:p>
        </p:txBody>
      </p:sp>
    </p:spTree>
    <p:extLst>
      <p:ext uri="{BB962C8B-B14F-4D97-AF65-F5344CB8AC3E}">
        <p14:creationId xmlns:p14="http://schemas.microsoft.com/office/powerpoint/2010/main" val="3579073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E9B936-9549-4B90-BE54-79212C5C9FEE}" type="datetime1">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47501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30E44-3F36-44E6-92AA-D299DFFF6BBB}" type="datetime1">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3093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0192A-FA06-466A-99C8-A21131CD1D07}" type="datetime1">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22351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896FF-CCC7-488E-9A38-F3D997FA801F}" type="datetime1">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188900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37C68-B545-46B7-8285-129F3F85DFA3}" type="datetime1">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172101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EF67FA-7C67-40C4-A865-2686B13483A0}" type="datetime1">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82029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C0B9FB-C5A1-4320-97DB-068B47888614}" type="datetime1">
              <a:rPr lang="en-US" smtClean="0"/>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23100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E91A1-DFEA-4041-97CC-5295DB4BD3A2}" type="datetime1">
              <a:rPr lang="en-US" smtClean="0"/>
              <a:t>3/8/2015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91586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D4AE7-B350-4AA0-962E-0A81F64A68B6}" type="datetime1">
              <a:rPr lang="en-US" smtClean="0"/>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334517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173E0-E1C5-4101-A20D-1CADE635FCB0}" type="datetime1">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182772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CD8CF-2AFE-47C7-B1B0-3AD8B9EC7DC3}" type="datetime1">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41D70-E2E7-418A-8835-13C93FCAA37A}" type="slidenum">
              <a:rPr lang="en-US" smtClean="0"/>
              <a:t>‹#›</a:t>
            </a:fld>
            <a:endParaRPr lang="en-US"/>
          </a:p>
        </p:txBody>
      </p:sp>
    </p:spTree>
    <p:extLst>
      <p:ext uri="{BB962C8B-B14F-4D97-AF65-F5344CB8AC3E}">
        <p14:creationId xmlns:p14="http://schemas.microsoft.com/office/powerpoint/2010/main" val="290856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E4E00-3924-46DD-8773-E3E52589D508}" type="datetime1">
              <a:rPr lang="en-US" smtClean="0"/>
              <a:t>3/8/2015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41D70-E2E7-418A-8835-13C93FCAA37A}" type="slidenum">
              <a:rPr lang="en-US" smtClean="0"/>
              <a:t>‹#›</a:t>
            </a:fld>
            <a:endParaRPr lang="en-US"/>
          </a:p>
        </p:txBody>
      </p:sp>
    </p:spTree>
    <p:extLst>
      <p:ext uri="{BB962C8B-B14F-4D97-AF65-F5344CB8AC3E}">
        <p14:creationId xmlns:p14="http://schemas.microsoft.com/office/powerpoint/2010/main" val="2132807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CHUẨN ĐẦU RA CHƯƠNG TRÌNH ĐÀO TẠO</a:t>
            </a:r>
            <a:endParaRPr lang="en-US"/>
          </a:p>
        </p:txBody>
      </p:sp>
      <p:sp>
        <p:nvSpPr>
          <p:cNvPr id="3" name="Subtitle 2"/>
          <p:cNvSpPr>
            <a:spLocks noGrp="1"/>
          </p:cNvSpPr>
          <p:nvPr>
            <p:ph type="subTitle" idx="1"/>
          </p:nvPr>
        </p:nvSpPr>
        <p:spPr/>
        <p:txBody>
          <a:bodyPr/>
          <a:lstStyle/>
          <a:p>
            <a:r>
              <a:rPr lang="en-US" b="1" smtClean="0"/>
              <a:t>Nhóm thư ký CDIO</a:t>
            </a:r>
          </a:p>
          <a:p>
            <a:endParaRPr lang="en-US"/>
          </a:p>
        </p:txBody>
      </p:sp>
      <p:pic>
        <p:nvPicPr>
          <p:cNvPr id="1026" name="Picture 2" descr="http://img.photobucket.com/albums/v436/passion4architecture/Logo%20and%20Corporate%20Identity%205/Logo_cdio_Conceive-Design-Implement-Operate_U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7474" y="-346364"/>
            <a:ext cx="2611526" cy="2590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doanhoidaihocthudaumot.edu.vn/Images/TinTuc/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6966" y="363828"/>
            <a:ext cx="1311814" cy="11704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36574" y="5657165"/>
            <a:ext cx="6781800" cy="461665"/>
          </a:xfrm>
          <a:prstGeom prst="rect">
            <a:avLst/>
          </a:prstGeom>
          <a:noFill/>
        </p:spPr>
        <p:txBody>
          <a:bodyPr wrap="square" rtlCol="0">
            <a:spAutoFit/>
          </a:bodyPr>
          <a:lstStyle/>
          <a:p>
            <a:r>
              <a:rPr lang="en-US" sz="1200" smtClean="0">
                <a:latin typeface="Arial" panose="020B0604020202020204" pitchFamily="34" charset="0"/>
                <a:cs typeface="Arial" panose="020B0604020202020204" pitchFamily="34" charset="0"/>
              </a:rPr>
              <a:t>(Nguồn: </a:t>
            </a:r>
            <a:r>
              <a:rPr lang="vi-VN" sz="1200" smtClean="0">
                <a:latin typeface="Arial" panose="020B0604020202020204" pitchFamily="34" charset="0"/>
                <a:cs typeface="Arial" panose="020B0604020202020204" pitchFamily="34" charset="0"/>
              </a:rPr>
              <a:t>Nguyễn Hữu Lộc, Phạm Công Bằng, Lê Ngọc Quỳnh Lam, “Chương trình đào tạo tích hợp – Từ thiết kế đến vận hành,” NXB ĐH QG TP.HCM, 2014</a:t>
            </a:r>
            <a:r>
              <a:rPr lang="en-US" sz="1200" smtClean="0">
                <a:latin typeface="Arial" panose="020B0604020202020204" pitchFamily="34" charset="0"/>
                <a:cs typeface="Arial" panose="020B0604020202020204" pitchFamily="34" charset="0"/>
              </a:rPr>
              <a:t>)</a:t>
            </a:r>
            <a:endParaRPr 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609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a:t>
            </a:r>
            <a:endParaRPr lang="en-US"/>
          </a:p>
        </p:txBody>
      </p:sp>
      <p:sp>
        <p:nvSpPr>
          <p:cNvPr id="3" name="Content Placeholder 2"/>
          <p:cNvSpPr>
            <a:spLocks noGrp="1"/>
          </p:cNvSpPr>
          <p:nvPr>
            <p:ph idx="1"/>
          </p:nvPr>
        </p:nvSpPr>
        <p:spPr/>
        <p:txBody>
          <a:bodyPr/>
          <a:lstStyle/>
          <a:p>
            <a:r>
              <a:rPr lang="en-US" smtClean="0"/>
              <a:t>CĐR mang tính định hướng việc dạy và học.</a:t>
            </a:r>
          </a:p>
          <a:p>
            <a:pPr lvl="1"/>
            <a:r>
              <a:rPr lang="en-US" smtClean="0"/>
              <a:t>Đối với GV: biết mình dạy vấn đề gì, dạy như thế nào để SV đạt CĐR.</a:t>
            </a:r>
          </a:p>
          <a:p>
            <a:pPr lvl="1"/>
            <a:r>
              <a:rPr lang="en-US" smtClean="0"/>
              <a:t>Đối với SV: biết mình cần học gì để đạt CĐR và sau khi học xong mình sẽ làm được gì.</a:t>
            </a:r>
          </a:p>
          <a:p>
            <a:r>
              <a:rPr lang="en-US" smtClean="0"/>
              <a:t>CĐR có ý nghĩa RẤT QUAN TRỌNG trong việc đổi mới giáo dục, nâng cao chất lượng đào tạo.</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10</a:t>
            </a:fld>
            <a:endParaRPr lang="en-US"/>
          </a:p>
        </p:txBody>
      </p:sp>
    </p:spTree>
    <p:extLst>
      <p:ext uri="{BB962C8B-B14F-4D97-AF65-F5344CB8AC3E}">
        <p14:creationId xmlns:p14="http://schemas.microsoft.com/office/powerpoint/2010/main" val="2304088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fontScale="92500" lnSpcReduction="20000"/>
          </a:bodyPr>
          <a:lstStyle/>
          <a:p>
            <a:r>
              <a:rPr lang="en-US" b="1" smtClean="0"/>
              <a:t>Đối với nhà trường</a:t>
            </a:r>
          </a:p>
          <a:p>
            <a:pPr lvl="1"/>
            <a:r>
              <a:rPr lang="en-US" smtClean="0"/>
              <a:t>CĐR làm cơ sở để xem xét điều chỉnh CTĐT phù hợp, nâng cao chất lượng đào tạo.</a:t>
            </a:r>
          </a:p>
          <a:p>
            <a:pPr lvl="2"/>
            <a:r>
              <a:rPr lang="en-US" smtClean="0"/>
              <a:t>Khắc phục những tồn tại: coi trọng đầu vào, GV giảng dạy những gì mình có, nhà trường cung cấp dịch vụ giáo dục có đến đâu thì làm đến đó.</a:t>
            </a:r>
          </a:p>
          <a:p>
            <a:pPr lvl="1"/>
            <a:r>
              <a:rPr lang="en-US" smtClean="0"/>
              <a:t>Thông qua CĐR để tiếp thị nhà trường, nhành, chuyên ngành mới;</a:t>
            </a:r>
          </a:p>
          <a:p>
            <a:pPr lvl="1"/>
            <a:r>
              <a:rPr lang="en-US" smtClean="0"/>
              <a:t>Tăng cường khả năng hợp tác giữa các trường ĐH, giữa nhà trường với XH, doanh nghiệp, thường xuyên đổi mới CTĐT đáp ứng nhu cầu XH;</a:t>
            </a:r>
          </a:p>
          <a:p>
            <a:pPr lvl="1"/>
            <a:r>
              <a:rPr lang="en-US" smtClean="0"/>
              <a:t>Nâng cao chất lượng đào tạo, kiểm định CTĐT, …</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11</a:t>
            </a:fld>
            <a:endParaRPr lang="en-US"/>
          </a:p>
        </p:txBody>
      </p:sp>
    </p:spTree>
    <p:extLst>
      <p:ext uri="{BB962C8B-B14F-4D97-AF65-F5344CB8AC3E}">
        <p14:creationId xmlns:p14="http://schemas.microsoft.com/office/powerpoint/2010/main" val="3153494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a:bodyPr>
          <a:lstStyle/>
          <a:p>
            <a:r>
              <a:rPr lang="en-US" b="1" smtClean="0"/>
              <a:t>Đối với giảng viên, CB quản lý GD</a:t>
            </a:r>
          </a:p>
          <a:p>
            <a:pPr lvl="1"/>
            <a:r>
              <a:rPr lang="en-US" smtClean="0"/>
              <a:t>CĐR làm cơ sở để thiết kế lại nội dung giảng dạy; lựa chọn phương pháp giảng dạy và phương pháp đánh giá phù hợp.</a:t>
            </a:r>
          </a:p>
          <a:p>
            <a:pPr lvl="1"/>
            <a:r>
              <a:rPr lang="en-US" smtClean="0"/>
              <a:t>Xác định rõ các mối liên kết giữa các môn học.</a:t>
            </a:r>
          </a:p>
          <a:p>
            <a:pPr lvl="1"/>
            <a:r>
              <a:rPr lang="en-US" smtClean="0"/>
              <a:t>Là cơ sở thúc đẩy CB quản lý GD đổi mới phương pháp quản lý, GV đổi mới phương pháp giảng dạy: lấy SV làm trung tâm</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12</a:t>
            </a:fld>
            <a:endParaRPr lang="en-US"/>
          </a:p>
        </p:txBody>
      </p:sp>
    </p:spTree>
    <p:extLst>
      <p:ext uri="{BB962C8B-B14F-4D97-AF65-F5344CB8AC3E}">
        <p14:creationId xmlns:p14="http://schemas.microsoft.com/office/powerpoint/2010/main" val="2295269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a:bodyPr>
          <a:lstStyle/>
          <a:p>
            <a:r>
              <a:rPr lang="en-US" b="1" smtClean="0"/>
              <a:t>Đối với sinh viên</a:t>
            </a:r>
          </a:p>
          <a:p>
            <a:pPr lvl="1"/>
            <a:r>
              <a:rPr lang="en-US" smtClean="0"/>
              <a:t>SV có cơ sở thể lựa chọn ngành yêu thích.</a:t>
            </a:r>
          </a:p>
          <a:p>
            <a:pPr lvl="1"/>
            <a:r>
              <a:rPr lang="en-US" smtClean="0"/>
              <a:t>Giúp SV hiểu rõ họ được mong đợi gì.</a:t>
            </a:r>
          </a:p>
          <a:p>
            <a:pPr lvl="2"/>
            <a:r>
              <a:rPr lang="en-US" smtClean="0"/>
              <a:t>Từ đó không ngừng nổ lực để đáp ứng CĐR.</a:t>
            </a:r>
          </a:p>
          <a:p>
            <a:pPr lvl="1"/>
            <a:r>
              <a:rPr lang="en-US" smtClean="0"/>
              <a:t>Là cơ sở thúc đẩy CB quản lý GD đổi mới phương pháp quản lý, GV đổi mới phương pháp giảng dạy: lấy SV làm trung tâm</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13</a:t>
            </a:fld>
            <a:endParaRPr lang="en-US"/>
          </a:p>
        </p:txBody>
      </p:sp>
    </p:spTree>
    <p:extLst>
      <p:ext uri="{BB962C8B-B14F-4D97-AF65-F5344CB8AC3E}">
        <p14:creationId xmlns:p14="http://schemas.microsoft.com/office/powerpoint/2010/main" val="94495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Ý nghĩa của CĐR (tt.)</a:t>
            </a:r>
            <a:endParaRPr lang="en-US"/>
          </a:p>
        </p:txBody>
      </p:sp>
      <p:sp>
        <p:nvSpPr>
          <p:cNvPr id="3" name="Content Placeholder 2"/>
          <p:cNvSpPr>
            <a:spLocks noGrp="1"/>
          </p:cNvSpPr>
          <p:nvPr>
            <p:ph idx="1"/>
          </p:nvPr>
        </p:nvSpPr>
        <p:spPr/>
        <p:txBody>
          <a:bodyPr>
            <a:normAutofit/>
          </a:bodyPr>
          <a:lstStyle/>
          <a:p>
            <a:r>
              <a:rPr lang="en-US" b="1" smtClean="0"/>
              <a:t>Đối với doanh nghiệp</a:t>
            </a:r>
          </a:p>
          <a:p>
            <a:pPr lvl="1"/>
            <a:r>
              <a:rPr lang="en-US" smtClean="0"/>
              <a:t>Xác định khả năng của SV sau khi tốt nghiệp.</a:t>
            </a:r>
          </a:p>
          <a:p>
            <a:pPr lvl="1"/>
            <a:r>
              <a:rPr lang="en-US" smtClean="0"/>
              <a:t>Là cơ sở để tổ chức, doanh nghiệp đánh giá khả năng cung ứng nguồn nhân lực của nhà trường, biết được nguồn tuyển dụng theo nhu cầu.</a:t>
            </a:r>
          </a:p>
          <a:p>
            <a:pPr lvl="1"/>
            <a:r>
              <a:rPr lang="en-US" smtClean="0"/>
              <a:t>Xây dựng đối tác với các cơ sở đào tạo, phát triển nguồn nhân lực.</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14</a:t>
            </a:fld>
            <a:endParaRPr lang="en-US"/>
          </a:p>
        </p:txBody>
      </p:sp>
    </p:spTree>
    <p:extLst>
      <p:ext uri="{BB962C8B-B14F-4D97-AF65-F5344CB8AC3E}">
        <p14:creationId xmlns:p14="http://schemas.microsoft.com/office/powerpoint/2010/main" val="2620398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Nội dung CĐR</a:t>
            </a:r>
            <a:endParaRPr lang="en-US"/>
          </a:p>
        </p:txBody>
      </p:sp>
      <p:sp>
        <p:nvSpPr>
          <p:cNvPr id="3" name="Content Placeholder 2"/>
          <p:cNvSpPr>
            <a:spLocks noGrp="1"/>
          </p:cNvSpPr>
          <p:nvPr>
            <p:ph idx="1"/>
          </p:nvPr>
        </p:nvSpPr>
        <p:spPr/>
        <p:txBody>
          <a:bodyPr>
            <a:normAutofit fontScale="92500" lnSpcReduction="10000"/>
          </a:bodyPr>
          <a:lstStyle/>
          <a:p>
            <a:r>
              <a:rPr lang="en-US" smtClean="0"/>
              <a:t>Kiến thức</a:t>
            </a:r>
          </a:p>
          <a:p>
            <a:pPr lvl="1"/>
            <a:r>
              <a:rPr lang="en-US" smtClean="0"/>
              <a:t>Kiến thức về chính trị, KHXH, KH nhân văn, kiến thức toán, KH tự nhiên, kiến thức về cơ sở ngành, chuyên ngành, trình độ tin học, …</a:t>
            </a:r>
          </a:p>
          <a:p>
            <a:r>
              <a:rPr lang="en-US" smtClean="0"/>
              <a:t>Kỹ năng</a:t>
            </a:r>
          </a:p>
          <a:p>
            <a:pPr lvl="1"/>
            <a:r>
              <a:rPr lang="en-US" smtClean="0"/>
              <a:t>Kỹ năng giao tiếp, làm việc nhóm, ngoại ngữ, sử dụng kỹ năng chuyên môn, …</a:t>
            </a:r>
          </a:p>
          <a:p>
            <a:r>
              <a:rPr lang="en-US" smtClean="0"/>
              <a:t>Thái độ</a:t>
            </a:r>
          </a:p>
          <a:p>
            <a:pPr lvl="1"/>
            <a:r>
              <a:rPr lang="en-US" smtClean="0"/>
              <a:t>Có trách nhiệm, hoài bão về nghề nghiệp, đạo đức nghề nghiệp, ý thức tác phong, phẩm chất chính trị, …</a:t>
            </a:r>
          </a:p>
          <a:p>
            <a:pPr lvl="1"/>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15</a:t>
            </a:fld>
            <a:endParaRPr lang="en-US"/>
          </a:p>
        </p:txBody>
      </p:sp>
    </p:spTree>
    <p:extLst>
      <p:ext uri="{BB962C8B-B14F-4D97-AF65-F5344CB8AC3E}">
        <p14:creationId xmlns:p14="http://schemas.microsoft.com/office/powerpoint/2010/main" val="2042390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Nội dung CĐR (tt.)</a:t>
            </a:r>
            <a:endParaRPr lang="en-US"/>
          </a:p>
        </p:txBody>
      </p:sp>
      <p:sp>
        <p:nvSpPr>
          <p:cNvPr id="3" name="Content Placeholder 2"/>
          <p:cNvSpPr>
            <a:spLocks noGrp="1"/>
          </p:cNvSpPr>
          <p:nvPr>
            <p:ph idx="1"/>
          </p:nvPr>
        </p:nvSpPr>
        <p:spPr/>
        <p:txBody>
          <a:bodyPr/>
          <a:lstStyle/>
          <a:p>
            <a:r>
              <a:rPr lang="en-US" smtClean="0"/>
              <a:t>Ngoài ra, có thể thêm </a:t>
            </a:r>
          </a:p>
          <a:p>
            <a:pPr lvl="1"/>
            <a:r>
              <a:rPr lang="en-US" smtClean="0"/>
              <a:t>Vị trí và khả năng làm việc sau khi TN:</a:t>
            </a:r>
          </a:p>
          <a:p>
            <a:pPr lvl="2"/>
            <a:r>
              <a:rPr lang="en-US" smtClean="0"/>
              <a:t>Làm việc ở vị trí nào, ở đâu: doanh nghiệp, cơ quan, địa phương, …</a:t>
            </a:r>
          </a:p>
          <a:p>
            <a:pPr lvl="1"/>
            <a:r>
              <a:rPr lang="en-US" smtClean="0"/>
              <a:t>Khả năng học tập, nâng cao trình độ sau khi ra trường</a:t>
            </a:r>
          </a:p>
          <a:p>
            <a:pPr marL="914400" lvl="2" indent="0">
              <a:buNone/>
            </a:pPr>
            <a:endParaRPr lang="en-US" smtClean="0"/>
          </a:p>
        </p:txBody>
      </p:sp>
      <p:sp>
        <p:nvSpPr>
          <p:cNvPr id="4" name="Slide Number Placeholder 3"/>
          <p:cNvSpPr>
            <a:spLocks noGrp="1"/>
          </p:cNvSpPr>
          <p:nvPr>
            <p:ph type="sldNum" sz="quarter" idx="12"/>
          </p:nvPr>
        </p:nvSpPr>
        <p:spPr/>
        <p:txBody>
          <a:bodyPr/>
          <a:lstStyle/>
          <a:p>
            <a:fld id="{59941D70-E2E7-418A-8835-13C93FCAA37A}" type="slidenum">
              <a:rPr lang="en-US" smtClean="0"/>
              <a:t>16</a:t>
            </a:fld>
            <a:endParaRPr lang="en-US"/>
          </a:p>
        </p:txBody>
      </p:sp>
    </p:spTree>
    <p:extLst>
      <p:ext uri="{BB962C8B-B14F-4D97-AF65-F5344CB8AC3E}">
        <p14:creationId xmlns:p14="http://schemas.microsoft.com/office/powerpoint/2010/main" val="2574993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Viết CĐR</a:t>
            </a:r>
            <a:endParaRPr lang="en-US"/>
          </a:p>
        </p:txBody>
      </p:sp>
      <p:sp>
        <p:nvSpPr>
          <p:cNvPr id="3" name="Content Placeholder 2"/>
          <p:cNvSpPr>
            <a:spLocks noGrp="1"/>
          </p:cNvSpPr>
          <p:nvPr>
            <p:ph idx="1"/>
          </p:nvPr>
        </p:nvSpPr>
        <p:spPr/>
        <p:txBody>
          <a:bodyPr/>
          <a:lstStyle/>
          <a:p>
            <a:r>
              <a:rPr lang="en-US" smtClean="0"/>
              <a:t>CĐR chỉ rõ chuẩn mực thấp nhất có thể chấp nhận được cho một SV sau khi hoàn thành một môn học hoặc khóa học.</a:t>
            </a:r>
          </a:p>
          <a:p>
            <a:pPr lvl="1"/>
            <a:r>
              <a:rPr lang="en-US" smtClean="0"/>
              <a:t>Chỉ đưa ra CĐR CHÍNH, KHÔNG đưa ra nhiều CĐR mà KHÔNG đánh giá được.</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17</a:t>
            </a:fld>
            <a:endParaRPr lang="en-US"/>
          </a:p>
        </p:txBody>
      </p:sp>
    </p:spTree>
    <p:extLst>
      <p:ext uri="{BB962C8B-B14F-4D97-AF65-F5344CB8AC3E}">
        <p14:creationId xmlns:p14="http://schemas.microsoft.com/office/powerpoint/2010/main" val="3603843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Nguyên tắc viết CĐR - </a:t>
            </a:r>
            <a:r>
              <a:rPr lang="en-US" b="1" smtClean="0"/>
              <a:t>SMARC</a:t>
            </a:r>
            <a:endParaRPr lang="en-US" b="1"/>
          </a:p>
        </p:txBody>
      </p:sp>
      <p:sp>
        <p:nvSpPr>
          <p:cNvPr id="3" name="Content Placeholder 2"/>
          <p:cNvSpPr>
            <a:spLocks noGrp="1"/>
          </p:cNvSpPr>
          <p:nvPr>
            <p:ph idx="1"/>
          </p:nvPr>
        </p:nvSpPr>
        <p:spPr/>
        <p:txBody>
          <a:bodyPr/>
          <a:lstStyle/>
          <a:p>
            <a:r>
              <a:rPr lang="en-US" smtClean="0"/>
              <a:t>CĐR phải cụ thể (</a:t>
            </a:r>
            <a:r>
              <a:rPr lang="en-US" b="1" smtClean="0"/>
              <a:t>S</a:t>
            </a:r>
            <a:r>
              <a:rPr lang="en-US" smtClean="0"/>
              <a:t>pecific)</a:t>
            </a:r>
          </a:p>
          <a:p>
            <a:r>
              <a:rPr lang="en-US" smtClean="0"/>
              <a:t>CĐR phải đo lường được (</a:t>
            </a:r>
            <a:r>
              <a:rPr lang="en-US" b="1" smtClean="0"/>
              <a:t>M</a:t>
            </a:r>
            <a:r>
              <a:rPr lang="en-US" smtClean="0"/>
              <a:t>easurable)</a:t>
            </a:r>
          </a:p>
          <a:p>
            <a:r>
              <a:rPr lang="en-US" smtClean="0"/>
              <a:t>CĐR có thể hành động được để thu thập bằng chứng (</a:t>
            </a:r>
            <a:r>
              <a:rPr lang="en-US" b="1" smtClean="0"/>
              <a:t>A</a:t>
            </a:r>
            <a:r>
              <a:rPr lang="en-US" smtClean="0"/>
              <a:t>ctionable)</a:t>
            </a:r>
          </a:p>
          <a:p>
            <a:r>
              <a:rPr lang="en-US" smtClean="0"/>
              <a:t>CĐR phải gắn kết (</a:t>
            </a:r>
            <a:r>
              <a:rPr lang="en-US" b="1" smtClean="0"/>
              <a:t>R</a:t>
            </a:r>
            <a:r>
              <a:rPr lang="en-US" smtClean="0"/>
              <a:t>elevant)</a:t>
            </a:r>
          </a:p>
          <a:p>
            <a:r>
              <a:rPr lang="en-US" smtClean="0"/>
              <a:t>CĐR phải dễ hiểu (</a:t>
            </a:r>
            <a:r>
              <a:rPr lang="en-US" b="1" smtClean="0"/>
              <a:t>C</a:t>
            </a:r>
            <a:r>
              <a:rPr lang="en-US" smtClean="0"/>
              <a:t>ommunicated)</a:t>
            </a:r>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18</a:t>
            </a:fld>
            <a:endParaRPr lang="en-US"/>
          </a:p>
        </p:txBody>
      </p:sp>
    </p:spTree>
    <p:extLst>
      <p:ext uri="{BB962C8B-B14F-4D97-AF65-F5344CB8AC3E}">
        <p14:creationId xmlns:p14="http://schemas.microsoft.com/office/powerpoint/2010/main" val="1227612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Lưu ý khi viết CĐR</a:t>
            </a:r>
            <a:endParaRPr lang="en-US"/>
          </a:p>
        </p:txBody>
      </p:sp>
      <p:sp>
        <p:nvSpPr>
          <p:cNvPr id="3" name="Content Placeholder 2"/>
          <p:cNvSpPr>
            <a:spLocks noGrp="1"/>
          </p:cNvSpPr>
          <p:nvPr>
            <p:ph idx="1"/>
          </p:nvPr>
        </p:nvSpPr>
        <p:spPr/>
        <p:txBody>
          <a:bodyPr/>
          <a:lstStyle/>
          <a:p>
            <a:r>
              <a:rPr lang="en-US" smtClean="0"/>
              <a:t>Chọn các động từ thích hợp</a:t>
            </a:r>
          </a:p>
          <a:p>
            <a:r>
              <a:rPr lang="en-US" smtClean="0"/>
              <a:t>Nên dùng một động từ diễn tả một CĐR;</a:t>
            </a:r>
          </a:p>
          <a:p>
            <a:r>
              <a:rPr lang="en-US" smtClean="0"/>
              <a:t>Tránh các động từ mơ hồ làm nhằm lẫn mục tiêu (objective) với CĐR (outcome);</a:t>
            </a:r>
          </a:p>
          <a:p>
            <a:r>
              <a:rPr lang="en-US" smtClean="0"/>
              <a:t>Tránh sử dụng câu quá phức tạp, khó hiểu.</a:t>
            </a:r>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19</a:t>
            </a:fld>
            <a:endParaRPr lang="en-US"/>
          </a:p>
        </p:txBody>
      </p:sp>
    </p:spTree>
    <p:extLst>
      <p:ext uri="{BB962C8B-B14F-4D97-AF65-F5344CB8AC3E}">
        <p14:creationId xmlns:p14="http://schemas.microsoft.com/office/powerpoint/2010/main" val="334740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Mục tiêu</a:t>
            </a:r>
            <a:endParaRPr lang="en-US"/>
          </a:p>
        </p:txBody>
      </p:sp>
      <p:sp>
        <p:nvSpPr>
          <p:cNvPr id="3" name="Content Placeholder 2"/>
          <p:cNvSpPr>
            <a:spLocks noGrp="1"/>
          </p:cNvSpPr>
          <p:nvPr>
            <p:ph idx="1"/>
          </p:nvPr>
        </p:nvSpPr>
        <p:spPr/>
        <p:txBody>
          <a:bodyPr/>
          <a:lstStyle/>
          <a:p>
            <a:r>
              <a:rPr lang="en-US" smtClean="0"/>
              <a:t>Sau khi tham dự seminar này, người nghe</a:t>
            </a:r>
          </a:p>
          <a:p>
            <a:pPr lvl="1"/>
            <a:r>
              <a:rPr lang="en-US" smtClean="0"/>
              <a:t>Hiểu được khái niệm về chuẩn đầu ra,</a:t>
            </a:r>
          </a:p>
          <a:p>
            <a:pPr lvl="1"/>
            <a:r>
              <a:rPr lang="en-US" smtClean="0"/>
              <a:t>Hiểu được ý nghĩa của CĐR,</a:t>
            </a:r>
          </a:p>
          <a:p>
            <a:pPr lvl="1"/>
            <a:r>
              <a:rPr lang="en-US" smtClean="0"/>
              <a:t>Biết được nội dung CĐR,</a:t>
            </a:r>
          </a:p>
          <a:p>
            <a:pPr lvl="1"/>
            <a:r>
              <a:rPr lang="en-US" smtClean="0"/>
              <a:t>Hiểu được nguyên tắc viết CĐR</a:t>
            </a:r>
            <a:r>
              <a:rPr lang="en-US" smtClean="0"/>
              <a:t>,</a:t>
            </a:r>
          </a:p>
          <a:p>
            <a:pPr lvl="1"/>
            <a:r>
              <a:rPr lang="en-US" smtClean="0"/>
              <a:t>Hiểu và sử dụng phân loại của Bloom,</a:t>
            </a:r>
            <a:r>
              <a:rPr lang="en-US" smtClean="0"/>
              <a:t> </a:t>
            </a:r>
            <a:endParaRPr lang="en-US" smtClean="0"/>
          </a:p>
          <a:p>
            <a:pPr lvl="1"/>
            <a:r>
              <a:rPr lang="en-US" smtClean="0"/>
              <a:t>Biết được nội dung cơ bản của CĐR theo đề cương CDIO.</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a:t>
            </a:fld>
            <a:endParaRPr lang="en-US"/>
          </a:p>
        </p:txBody>
      </p:sp>
    </p:spTree>
    <p:extLst>
      <p:ext uri="{BB962C8B-B14F-4D97-AF65-F5344CB8AC3E}">
        <p14:creationId xmlns:p14="http://schemas.microsoft.com/office/powerpoint/2010/main" val="4140434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Lưu ý về nội dung</a:t>
            </a:r>
            <a:endParaRPr lang="en-US"/>
          </a:p>
        </p:txBody>
      </p:sp>
      <p:sp>
        <p:nvSpPr>
          <p:cNvPr id="3" name="Content Placeholder 2"/>
          <p:cNvSpPr>
            <a:spLocks noGrp="1"/>
          </p:cNvSpPr>
          <p:nvPr>
            <p:ph idx="1"/>
          </p:nvPr>
        </p:nvSpPr>
        <p:spPr/>
        <p:txBody>
          <a:bodyPr>
            <a:normAutofit fontScale="85000" lnSpcReduction="20000"/>
          </a:bodyPr>
          <a:lstStyle/>
          <a:p>
            <a:r>
              <a:rPr lang="en-US" smtClean="0"/>
              <a:t>Đảm bảo CĐR của môn học được bao hàm trong CĐR của CTĐT.</a:t>
            </a:r>
          </a:p>
          <a:p>
            <a:r>
              <a:rPr lang="en-US" smtClean="0"/>
              <a:t>CĐR không nên quá nhiều</a:t>
            </a:r>
          </a:p>
          <a:p>
            <a:r>
              <a:rPr lang="en-US" smtClean="0"/>
              <a:t>CĐR cho SV năm sau nên dùng các mức cao hơn đối với SV năm đầu (dùng động từ trong bảng phân loại Bloom)</a:t>
            </a:r>
          </a:p>
          <a:p>
            <a:r>
              <a:rPr lang="en-US" smtClean="0"/>
              <a:t>CĐR phải đánh giá được.</a:t>
            </a:r>
          </a:p>
          <a:p>
            <a:pPr lvl="1"/>
            <a:r>
              <a:rPr lang="en-US" smtClean="0"/>
              <a:t>Quá rộng thì khó đánh giá, quá hẹp thì quá dài và quá chi tiết.</a:t>
            </a:r>
          </a:p>
          <a:p>
            <a:r>
              <a:rPr lang="en-US" smtClean="0"/>
              <a:t>CĐR phải quan sát được, đo lường được.</a:t>
            </a:r>
          </a:p>
          <a:p>
            <a:r>
              <a:rPr lang="en-US" smtClean="0"/>
              <a:t>Khi xây dựng CĐR phải ý kiến của các bên liên quan.</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20</a:t>
            </a:fld>
            <a:endParaRPr lang="en-US"/>
          </a:p>
        </p:txBody>
      </p:sp>
    </p:spTree>
    <p:extLst>
      <p:ext uri="{BB962C8B-B14F-4D97-AF65-F5344CB8AC3E}">
        <p14:creationId xmlns:p14="http://schemas.microsoft.com/office/powerpoint/2010/main" val="649272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Các mức độ phân loại của Bloom</a:t>
            </a:r>
            <a:endParaRPr lang="en-US"/>
          </a:p>
        </p:txBody>
      </p:sp>
      <p:sp>
        <p:nvSpPr>
          <p:cNvPr id="3" name="Content Placeholder 2"/>
          <p:cNvSpPr>
            <a:spLocks noGrp="1"/>
          </p:cNvSpPr>
          <p:nvPr>
            <p:ph idx="1"/>
          </p:nvPr>
        </p:nvSpPr>
        <p:spPr/>
        <p:txBody>
          <a:bodyPr>
            <a:normAutofit lnSpcReduction="10000"/>
          </a:bodyPr>
          <a:lstStyle/>
          <a:p>
            <a:r>
              <a:rPr lang="en-US" smtClean="0"/>
              <a:t>Phân loại Bloom (1965) được dùng phổ biến để diễn đạt các CĐR</a:t>
            </a:r>
          </a:p>
          <a:p>
            <a:pPr lvl="1"/>
            <a:r>
              <a:rPr lang="en-US" smtClean="0"/>
              <a:t>Thể hiển quá trình phức tạp tăng dần điều mà ta muốn SV đạt được -&gt; sử dụng động từ để phản ánh mức độ phức tạp tăng dần của kiến thức, kỹ năng và thái độ</a:t>
            </a:r>
          </a:p>
          <a:p>
            <a:r>
              <a:rPr lang="en-US" smtClean="0"/>
              <a:t>Phân loại: </a:t>
            </a:r>
          </a:p>
          <a:p>
            <a:pPr lvl="1"/>
            <a:r>
              <a:rPr lang="en-US" smtClean="0"/>
              <a:t>Miền nhận thức (Cognitive domain), Miền cảm xúc (Affective domain), Miền tâm vận (Sychomotor domain), Năng lực tư duy</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21</a:t>
            </a:fld>
            <a:endParaRPr lang="en-US"/>
          </a:p>
        </p:txBody>
      </p:sp>
    </p:spTree>
    <p:extLst>
      <p:ext uri="{BB962C8B-B14F-4D97-AF65-F5344CB8AC3E}">
        <p14:creationId xmlns:p14="http://schemas.microsoft.com/office/powerpoint/2010/main" val="2966016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Phân loại của Bloom</a:t>
            </a:r>
            <a:endParaRPr lang="en-US"/>
          </a:p>
        </p:txBody>
      </p:sp>
      <p:sp>
        <p:nvSpPr>
          <p:cNvPr id="3" name="Content Placeholder 2"/>
          <p:cNvSpPr>
            <a:spLocks noGrp="1"/>
          </p:cNvSpPr>
          <p:nvPr>
            <p:ph idx="1"/>
          </p:nvPr>
        </p:nvSpPr>
        <p:spPr/>
        <p:txBody>
          <a:bodyPr>
            <a:normAutofit fontScale="92500" lnSpcReduction="20000"/>
          </a:bodyPr>
          <a:lstStyle/>
          <a:p>
            <a:r>
              <a:rPr lang="en-US"/>
              <a:t>Bloom (1956) cho rằng nhận thức bao gồm 6 cấp độ (mức độ)</a:t>
            </a:r>
          </a:p>
          <a:p>
            <a:pPr marL="400050" lvl="1" indent="0">
              <a:buNone/>
            </a:pPr>
            <a:r>
              <a:rPr lang="en-US" b="1" smtClean="0"/>
              <a:t>1. Biết →  </a:t>
            </a:r>
            <a:r>
              <a:rPr lang="en-US" b="1"/>
              <a:t>2. Hiểu →  3. Áp dụng, →  4.Phân tích →  5. Tổng hợp →  6. Đánh giá </a:t>
            </a:r>
            <a:endParaRPr lang="en-US"/>
          </a:p>
          <a:p>
            <a:r>
              <a:rPr lang="pt-BR"/>
              <a:t>Trong  phiên bản mới của phân loại tư duy Bloom </a:t>
            </a:r>
            <a:r>
              <a:rPr lang="pt-BR" i="1"/>
              <a:t>– </a:t>
            </a:r>
            <a:r>
              <a:rPr lang="pt-BR"/>
              <a:t>Tiến sĩ Lorin Anderson (</a:t>
            </a:r>
            <a:r>
              <a:rPr lang="pt-BR" smtClean="0"/>
              <a:t>1999):</a:t>
            </a:r>
            <a:endParaRPr lang="en-US"/>
          </a:p>
          <a:p>
            <a:pPr marL="914400" lvl="1" indent="-514350">
              <a:buAutoNum type="arabicPeriod"/>
            </a:pPr>
            <a:r>
              <a:rPr lang="vi-VN" b="1" smtClean="0"/>
              <a:t>Nhớ</a:t>
            </a:r>
            <a:r>
              <a:rPr lang="vi-VN" b="1"/>
              <a:t> →  2. Hiểu →  3. Vận dụng, →  4.Phân tích →  5. Đánh giá →  6. Sáng </a:t>
            </a:r>
            <a:r>
              <a:rPr lang="vi-VN" b="1" smtClean="0"/>
              <a:t>tạo</a:t>
            </a:r>
            <a:endParaRPr lang="en-US" b="1" smtClean="0"/>
          </a:p>
          <a:p>
            <a:r>
              <a:rPr lang="fr-FR" smtClean="0"/>
              <a:t>Áp dụng phân loại Bloom vào Kiến thức, Kỹ năng, và Thái độ có </a:t>
            </a:r>
            <a:r>
              <a:rPr lang="fr-FR"/>
              <a:t>điều chỉnh cho hợp với thực tế của môi trường </a:t>
            </a:r>
            <a:r>
              <a:rPr lang="fr-FR" smtClean="0"/>
              <a:t>GDĐH hiện đại</a:t>
            </a:r>
            <a:endParaRPr lang="en-US"/>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22</a:t>
            </a:fld>
            <a:endParaRPr lang="en-US"/>
          </a:p>
        </p:txBody>
      </p:sp>
    </p:spTree>
    <p:extLst>
      <p:ext uri="{BB962C8B-B14F-4D97-AF65-F5344CB8AC3E}">
        <p14:creationId xmlns:p14="http://schemas.microsoft.com/office/powerpoint/2010/main" val="6412108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Phân loại của Bloom (tt.)</a:t>
            </a:r>
            <a:endParaRPr lang="en-US"/>
          </a:p>
        </p:txBody>
      </p:sp>
      <p:sp>
        <p:nvSpPr>
          <p:cNvPr id="3" name="Content Placeholder 2"/>
          <p:cNvSpPr>
            <a:spLocks noGrp="1"/>
          </p:cNvSpPr>
          <p:nvPr>
            <p:ph idx="1"/>
          </p:nvPr>
        </p:nvSpPr>
        <p:spPr>
          <a:xfrm>
            <a:off x="457200" y="1066800"/>
            <a:ext cx="8229600" cy="4525963"/>
          </a:xfrm>
        </p:spPr>
        <p:txBody>
          <a:bodyPr/>
          <a:lstStyle/>
          <a:p>
            <a:r>
              <a:rPr lang="en-US" smtClean="0"/>
              <a:t>Kiến thức</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50865262"/>
              </p:ext>
            </p:extLst>
          </p:nvPr>
        </p:nvGraphicFramePr>
        <p:xfrm>
          <a:off x="533400" y="1752600"/>
          <a:ext cx="8382000" cy="4917998"/>
        </p:xfrm>
        <a:graphic>
          <a:graphicData uri="http://schemas.openxmlformats.org/drawingml/2006/table">
            <a:tbl>
              <a:tblPr>
                <a:tableStyleId>{2D5ABB26-0587-4C30-8999-92F81FD0307C}</a:tableStyleId>
              </a:tblPr>
              <a:tblGrid>
                <a:gridCol w="1077843"/>
                <a:gridCol w="5987264"/>
                <a:gridCol w="1316893"/>
              </a:tblGrid>
              <a:tr h="455216">
                <a:tc>
                  <a:txBody>
                    <a:bodyPr/>
                    <a:lstStyle/>
                    <a:p>
                      <a:pPr indent="-3810" algn="just">
                        <a:lnSpc>
                          <a:spcPts val="1500"/>
                        </a:lnSpc>
                        <a:spcBef>
                          <a:spcPts val="300"/>
                        </a:spcBef>
                        <a:spcAft>
                          <a:spcPts val="300"/>
                        </a:spcAft>
                        <a:tabLst>
                          <a:tab pos="716280" algn="l"/>
                        </a:tabLst>
                      </a:pPr>
                      <a:r>
                        <a:rPr lang="en-US" sz="1800">
                          <a:effectLst/>
                        </a:rPr>
                        <a:t>M</a:t>
                      </a:r>
                      <a:r>
                        <a:rPr lang="en-US" sz="1800" spc="5">
                          <a:effectLst/>
                        </a:rPr>
                        <a:t>ứ</a:t>
                      </a:r>
                      <a:r>
                        <a:rPr lang="en-US" sz="1800">
                          <a:effectLst/>
                        </a:rPr>
                        <a:t>c </a:t>
                      </a:r>
                      <a:r>
                        <a:rPr lang="en-US" sz="1800" spc="-5">
                          <a:effectLst/>
                        </a:rPr>
                        <a:t>đ</a:t>
                      </a:r>
                      <a:r>
                        <a:rPr lang="en-US" sz="1800">
                          <a:effectLst/>
                        </a:rPr>
                        <a:t>ộ </a:t>
                      </a:r>
                      <a:endParaRPr lang="en-US" sz="1800" b="1">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indent="-3810" algn="ctr">
                        <a:lnSpc>
                          <a:spcPts val="1500"/>
                        </a:lnSpc>
                        <a:spcBef>
                          <a:spcPts val="300"/>
                        </a:spcBef>
                        <a:spcAft>
                          <a:spcPts val="300"/>
                        </a:spcAft>
                        <a:tabLst>
                          <a:tab pos="716280" algn="l"/>
                        </a:tabLst>
                      </a:pPr>
                      <a:r>
                        <a:rPr lang="en-US" sz="1800">
                          <a:effectLst/>
                        </a:rPr>
                        <a:t>N</a:t>
                      </a:r>
                      <a:r>
                        <a:rPr lang="en-US" sz="1800" spc="5">
                          <a:effectLst/>
                        </a:rPr>
                        <a:t>ộ</a:t>
                      </a:r>
                      <a:r>
                        <a:rPr lang="en-US" sz="1800">
                          <a:effectLst/>
                        </a:rPr>
                        <a:t>i dung</a:t>
                      </a:r>
                      <a:endParaRPr lang="en-US" sz="1800" b="1">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535" algn="just">
                        <a:lnSpc>
                          <a:spcPts val="1500"/>
                        </a:lnSpc>
                        <a:spcBef>
                          <a:spcPts val="300"/>
                        </a:spcBef>
                        <a:spcAft>
                          <a:spcPts val="300"/>
                        </a:spcAft>
                        <a:tabLst>
                          <a:tab pos="716280" algn="l"/>
                        </a:tabLst>
                      </a:pPr>
                      <a:r>
                        <a:rPr lang="en-US" sz="1800">
                          <a:effectLst/>
                        </a:rPr>
                        <a:t>C</a:t>
                      </a:r>
                      <a:r>
                        <a:rPr lang="en-US" sz="1800" spc="-5">
                          <a:effectLst/>
                        </a:rPr>
                        <a:t>h</a:t>
                      </a:r>
                      <a:r>
                        <a:rPr lang="en-US" sz="1800" spc="5">
                          <a:effectLst/>
                        </a:rPr>
                        <a:t>ấ</a:t>
                      </a:r>
                      <a:r>
                        <a:rPr lang="en-US" sz="1800">
                          <a:effectLst/>
                        </a:rPr>
                        <a:t>t lượ</a:t>
                      </a:r>
                      <a:r>
                        <a:rPr lang="en-US" sz="1800" spc="-5">
                          <a:effectLst/>
                        </a:rPr>
                        <a:t>ng</a:t>
                      </a:r>
                      <a:endParaRPr lang="en-US" sz="1800" b="1">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82824">
                <a:tc>
                  <a:txBody>
                    <a:bodyPr/>
                    <a:lstStyle/>
                    <a:p>
                      <a:pPr algn="just">
                        <a:lnSpc>
                          <a:spcPts val="1500"/>
                        </a:lnSpc>
                        <a:spcBef>
                          <a:spcPts val="300"/>
                        </a:spcBef>
                        <a:spcAft>
                          <a:spcPts val="300"/>
                        </a:spcAft>
                      </a:pPr>
                      <a:r>
                        <a:rPr lang="en-US" sz="1800">
                          <a:effectLst/>
                        </a:rPr>
                        <a:t>M</a:t>
                      </a:r>
                      <a:r>
                        <a:rPr lang="en-US" sz="1800" spc="5">
                          <a:effectLst/>
                        </a:rPr>
                        <a:t>ứ</a:t>
                      </a:r>
                      <a:r>
                        <a:rPr lang="en-US" sz="1800">
                          <a:effectLst/>
                        </a:rPr>
                        <a:t>c </a:t>
                      </a:r>
                      <a:r>
                        <a:rPr lang="en-US" sz="1800" spc="-5">
                          <a:effectLst/>
                        </a:rPr>
                        <a:t>đ</a:t>
                      </a:r>
                      <a:r>
                        <a:rPr lang="en-US" sz="1800">
                          <a:effectLst/>
                        </a:rPr>
                        <a:t>ộ 1</a:t>
                      </a:r>
                    </a:p>
                    <a:p>
                      <a:pPr algn="just">
                        <a:lnSpc>
                          <a:spcPts val="1500"/>
                        </a:lnSpc>
                        <a:spcBef>
                          <a:spcPts val="300"/>
                        </a:spcBef>
                        <a:spcAft>
                          <a:spcPts val="300"/>
                        </a:spcAft>
                      </a:pPr>
                      <a:r>
                        <a:rPr lang="en-US" sz="1800">
                          <a:effectLst/>
                        </a:rPr>
                        <a:t>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4770" algn="just">
                        <a:lnSpc>
                          <a:spcPts val="1500"/>
                        </a:lnSpc>
                        <a:spcBef>
                          <a:spcPts val="300"/>
                        </a:spcBef>
                        <a:spcAft>
                          <a:spcPts val="300"/>
                        </a:spcAft>
                      </a:pPr>
                      <a:r>
                        <a:rPr lang="en-US" sz="1800" smtClean="0">
                          <a:effectLst/>
                        </a:rPr>
                        <a:t>Biết: Bố</a:t>
                      </a:r>
                      <a:r>
                        <a:rPr lang="en-US" sz="1800" baseline="0" smtClean="0">
                          <a:effectLst/>
                        </a:rPr>
                        <a:t> trí, thu thập, định nghĩa, mô tả, kiểm tra, nhận biết, xác định, gọi tên, phát thảo, trình bày, tường thuật, trích dẫn, ghi chép, nhắc lại, tái tạo, cho thấy, kể lại, khẳng định,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535" algn="just">
                        <a:lnSpc>
                          <a:spcPts val="1400"/>
                        </a:lnSpc>
                        <a:spcBef>
                          <a:spcPts val="300"/>
                        </a:spcBef>
                        <a:spcAft>
                          <a:spcPts val="0"/>
                        </a:spcAft>
                      </a:pPr>
                      <a:r>
                        <a:rPr lang="en-US" sz="1800">
                          <a:effectLst/>
                        </a:rPr>
                        <a:t>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01701">
                <a:tc>
                  <a:txBody>
                    <a:bodyPr/>
                    <a:lstStyle/>
                    <a:p>
                      <a:pPr algn="just">
                        <a:lnSpc>
                          <a:spcPts val="1500"/>
                        </a:lnSpc>
                        <a:spcBef>
                          <a:spcPts val="300"/>
                        </a:spcBef>
                        <a:spcAft>
                          <a:spcPts val="300"/>
                        </a:spcAft>
                      </a:pPr>
                      <a:r>
                        <a:rPr lang="en-US" sz="1800">
                          <a:effectLst/>
                        </a:rPr>
                        <a:t>M</a:t>
                      </a:r>
                      <a:r>
                        <a:rPr lang="en-US" sz="1800" spc="5">
                          <a:effectLst/>
                        </a:rPr>
                        <a:t>ứ</a:t>
                      </a:r>
                      <a:r>
                        <a:rPr lang="en-US" sz="1800">
                          <a:effectLst/>
                        </a:rPr>
                        <a:t>c </a:t>
                      </a:r>
                      <a:r>
                        <a:rPr lang="en-US" sz="1800" spc="-5">
                          <a:effectLst/>
                        </a:rPr>
                        <a:t>đ</a:t>
                      </a:r>
                      <a:r>
                        <a:rPr lang="en-US" sz="1800">
                          <a:effectLst/>
                        </a:rPr>
                        <a:t>ộ 2</a:t>
                      </a:r>
                    </a:p>
                    <a:p>
                      <a:pPr algn="just">
                        <a:lnSpc>
                          <a:spcPts val="1500"/>
                        </a:lnSpc>
                        <a:spcBef>
                          <a:spcPts val="300"/>
                        </a:spcBef>
                        <a:spcAft>
                          <a:spcPts val="300"/>
                        </a:spcAft>
                      </a:pPr>
                      <a:r>
                        <a:rPr lang="en-US" sz="1800">
                          <a:effectLst/>
                        </a:rPr>
                        <a:t>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4770" marR="89535" algn="just">
                        <a:lnSpc>
                          <a:spcPts val="1500"/>
                        </a:lnSpc>
                        <a:spcBef>
                          <a:spcPts val="300"/>
                        </a:spcBef>
                        <a:spcAft>
                          <a:spcPts val="300"/>
                        </a:spcAft>
                      </a:pPr>
                      <a:r>
                        <a:rPr lang="en-US" sz="1800">
                          <a:effectLst/>
                        </a:rPr>
                        <a:t> </a:t>
                      </a:r>
                      <a:r>
                        <a:rPr lang="en-US" sz="1800" spc="5" smtClean="0">
                          <a:effectLst/>
                        </a:rPr>
                        <a:t>Hiểu</a:t>
                      </a:r>
                      <a:r>
                        <a:rPr lang="en-US" sz="1800" smtClean="0">
                          <a:effectLst/>
                        </a:rPr>
                        <a:t>: là</a:t>
                      </a:r>
                      <a:r>
                        <a:rPr lang="en-US" sz="1800" baseline="0" smtClean="0">
                          <a:effectLst/>
                        </a:rPr>
                        <a:t> khả năng diễn giải thông tin đã nhận được. </a:t>
                      </a:r>
                      <a:r>
                        <a:rPr lang="en-US" sz="1800" smtClean="0">
                          <a:effectLst/>
                        </a:rPr>
                        <a:t>Liên</a:t>
                      </a:r>
                      <a:r>
                        <a:rPr lang="en-US" sz="1800" baseline="0" smtClean="0">
                          <a:effectLst/>
                        </a:rPr>
                        <a:t> kết, thay đổi, phân loại, làm rõ, kiến tạo, phân biệt đối tượng, biến đổi, giải mã, mô tả, làm khác biết, thảo luận, giải thích, thể hiện, mở rộng, giải quyết, chuyển đổi</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535" algn="just">
                        <a:lnSpc>
                          <a:spcPts val="1400"/>
                        </a:lnSpc>
                        <a:spcBef>
                          <a:spcPts val="300"/>
                        </a:spcBef>
                        <a:spcAft>
                          <a:spcPts val="0"/>
                        </a:spcAft>
                      </a:pPr>
                      <a:r>
                        <a:rPr lang="en-US" sz="1800">
                          <a:effectLst/>
                        </a:rPr>
                        <a:t>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01701">
                <a:tc>
                  <a:txBody>
                    <a:bodyPr/>
                    <a:lstStyle/>
                    <a:p>
                      <a:pPr algn="just">
                        <a:lnSpc>
                          <a:spcPts val="1500"/>
                        </a:lnSpc>
                        <a:spcBef>
                          <a:spcPts val="300"/>
                        </a:spcBef>
                        <a:spcAft>
                          <a:spcPts val="300"/>
                        </a:spcAft>
                      </a:pPr>
                      <a:r>
                        <a:rPr lang="en-US" sz="1800">
                          <a:effectLst/>
                        </a:rPr>
                        <a:t>M</a:t>
                      </a:r>
                      <a:r>
                        <a:rPr lang="en-US" sz="1800" spc="5">
                          <a:effectLst/>
                        </a:rPr>
                        <a:t>ứ</a:t>
                      </a:r>
                      <a:r>
                        <a:rPr lang="en-US" sz="1800">
                          <a:effectLst/>
                        </a:rPr>
                        <a:t>c </a:t>
                      </a:r>
                      <a:r>
                        <a:rPr lang="en-US" sz="1800" spc="-5">
                          <a:effectLst/>
                        </a:rPr>
                        <a:t>đ</a:t>
                      </a:r>
                      <a:r>
                        <a:rPr lang="en-US" sz="1800">
                          <a:effectLst/>
                        </a:rPr>
                        <a:t>ộ 3</a:t>
                      </a:r>
                    </a:p>
                    <a:p>
                      <a:pPr algn="just">
                        <a:lnSpc>
                          <a:spcPts val="1500"/>
                        </a:lnSpc>
                        <a:spcBef>
                          <a:spcPts val="300"/>
                        </a:spcBef>
                        <a:spcAft>
                          <a:spcPts val="300"/>
                        </a:spcAft>
                      </a:pPr>
                      <a:r>
                        <a:rPr lang="en-US" sz="1800">
                          <a:effectLst/>
                        </a:rPr>
                        <a:t>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90170" marR="89535" indent="-90170" algn="just">
                        <a:lnSpc>
                          <a:spcPts val="1500"/>
                        </a:lnSpc>
                        <a:spcBef>
                          <a:spcPts val="300"/>
                        </a:spcBef>
                        <a:spcAft>
                          <a:spcPts val="300"/>
                        </a:spcAft>
                      </a:pPr>
                      <a:r>
                        <a:rPr lang="en-US" sz="1800">
                          <a:effectLst/>
                        </a:rPr>
                        <a:t>  </a:t>
                      </a:r>
                      <a:r>
                        <a:rPr lang="en-US" sz="1800" smtClean="0">
                          <a:effectLst/>
                        </a:rPr>
                        <a:t>Áp</a:t>
                      </a:r>
                      <a:r>
                        <a:rPr lang="en-US" sz="1800" baseline="0" smtClean="0">
                          <a:effectLst/>
                        </a:rPr>
                        <a:t> </a:t>
                      </a:r>
                      <a:r>
                        <a:rPr lang="en-US" sz="1800" spc="-5" smtClean="0">
                          <a:effectLst/>
                        </a:rPr>
                        <a:t>dụ</a:t>
                      </a:r>
                      <a:r>
                        <a:rPr lang="en-US" sz="1800" smtClean="0">
                          <a:effectLst/>
                        </a:rPr>
                        <a:t>ng</a:t>
                      </a:r>
                      <a:r>
                        <a:rPr lang="en-US" sz="1800">
                          <a:effectLst/>
                        </a:rPr>
                        <a:t>: </a:t>
                      </a:r>
                      <a:r>
                        <a:rPr lang="en-US" sz="1800" spc="-120">
                          <a:effectLst/>
                        </a:rPr>
                        <a:t> </a:t>
                      </a:r>
                      <a:r>
                        <a:rPr lang="en-US" sz="1800">
                          <a:effectLst/>
                        </a:rPr>
                        <a:t>dùng </a:t>
                      </a:r>
                      <a:r>
                        <a:rPr lang="en-US" sz="1800" spc="-120">
                          <a:effectLst/>
                        </a:rPr>
                        <a:t> </a:t>
                      </a:r>
                      <a:r>
                        <a:rPr lang="en-US" sz="1800">
                          <a:effectLst/>
                        </a:rPr>
                        <a:t>các </a:t>
                      </a:r>
                      <a:r>
                        <a:rPr lang="en-US" sz="1800" spc="-110">
                          <a:effectLst/>
                        </a:rPr>
                        <a:t> </a:t>
                      </a:r>
                      <a:r>
                        <a:rPr lang="en-US" sz="1800">
                          <a:effectLst/>
                        </a:rPr>
                        <a:t>k</a:t>
                      </a:r>
                      <a:r>
                        <a:rPr lang="en-US" sz="1800" spc="-5">
                          <a:effectLst/>
                        </a:rPr>
                        <a:t>i</a:t>
                      </a:r>
                      <a:r>
                        <a:rPr lang="en-US" sz="1800">
                          <a:effectLst/>
                        </a:rPr>
                        <a:t>ến </a:t>
                      </a:r>
                      <a:r>
                        <a:rPr lang="en-US" sz="1800" spc="-115">
                          <a:effectLst/>
                        </a:rPr>
                        <a:t> </a:t>
                      </a:r>
                      <a:r>
                        <a:rPr lang="en-US" sz="1800">
                          <a:effectLst/>
                        </a:rPr>
                        <a:t>t</a:t>
                      </a:r>
                      <a:r>
                        <a:rPr lang="en-US" sz="1800" spc="-5">
                          <a:effectLst/>
                        </a:rPr>
                        <a:t>h</a:t>
                      </a:r>
                      <a:r>
                        <a:rPr lang="en-US" sz="1800" spc="5">
                          <a:effectLst/>
                        </a:rPr>
                        <a:t>ứ</a:t>
                      </a:r>
                      <a:r>
                        <a:rPr lang="en-US" sz="1800">
                          <a:effectLst/>
                        </a:rPr>
                        <a:t>c </a:t>
                      </a:r>
                      <a:r>
                        <a:rPr lang="en-US" sz="1800" spc="-120">
                          <a:effectLst/>
                        </a:rPr>
                        <a:t> </a:t>
                      </a:r>
                      <a:r>
                        <a:rPr lang="en-US" sz="1800" spc="5">
                          <a:effectLst/>
                        </a:rPr>
                        <a:t>đ</a:t>
                      </a:r>
                      <a:r>
                        <a:rPr lang="en-US" sz="1800">
                          <a:effectLst/>
                        </a:rPr>
                        <a:t>ã </a:t>
                      </a:r>
                      <a:r>
                        <a:rPr lang="en-US" sz="1800" spc="-120">
                          <a:effectLst/>
                        </a:rPr>
                        <a:t> </a:t>
                      </a:r>
                      <a:r>
                        <a:rPr lang="en-US" sz="1800" spc="5">
                          <a:effectLst/>
                        </a:rPr>
                        <a:t>họ</a:t>
                      </a:r>
                      <a:r>
                        <a:rPr lang="en-US" sz="1800">
                          <a:effectLst/>
                        </a:rPr>
                        <a:t>c </a:t>
                      </a:r>
                      <a:r>
                        <a:rPr lang="en-US" sz="1800" spc="-115">
                          <a:effectLst/>
                        </a:rPr>
                        <a:t> </a:t>
                      </a:r>
                      <a:r>
                        <a:rPr lang="en-US" sz="1800" spc="-100">
                          <a:effectLst/>
                        </a:rPr>
                        <a:t>giải  quyết vấn đề trong tình  huống </a:t>
                      </a:r>
                      <a:r>
                        <a:rPr lang="en-US" sz="1800" spc="-100" smtClean="0">
                          <a:effectLst/>
                        </a:rPr>
                        <a:t>mới. Áp</a:t>
                      </a:r>
                      <a:r>
                        <a:rPr lang="en-US" sz="1800" spc="-100" baseline="0" smtClean="0">
                          <a:effectLst/>
                        </a:rPr>
                        <a:t> dụng, đánh giá, tính toán, thay đổi, chọn, hoàn tất, minh chứng, phát triển, khai thác, kiểm tra, nhận biết, giải nghĩa, điều chỉnh,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535" algn="just">
                        <a:lnSpc>
                          <a:spcPts val="1400"/>
                        </a:lnSpc>
                        <a:spcBef>
                          <a:spcPts val="3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a:t>
                      </a:r>
                      <a:r>
                        <a:rPr lang="en-US" sz="1800" spc="-5">
                          <a:effectLst/>
                        </a:rPr>
                        <a:t>ng</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82824">
                <a:tc>
                  <a:txBody>
                    <a:bodyPr/>
                    <a:lstStyle/>
                    <a:p>
                      <a:pPr algn="just">
                        <a:lnSpc>
                          <a:spcPts val="1500"/>
                        </a:lnSpc>
                        <a:spcBef>
                          <a:spcPts val="300"/>
                        </a:spcBef>
                        <a:spcAft>
                          <a:spcPts val="300"/>
                        </a:spcAft>
                      </a:pPr>
                      <a:r>
                        <a:rPr lang="en-US" sz="1800">
                          <a:effectLst/>
                        </a:rPr>
                        <a:t>M</a:t>
                      </a:r>
                      <a:r>
                        <a:rPr lang="en-US" sz="1800" spc="5">
                          <a:effectLst/>
                        </a:rPr>
                        <a:t>ứ</a:t>
                      </a:r>
                      <a:r>
                        <a:rPr lang="en-US" sz="1800">
                          <a:effectLst/>
                        </a:rPr>
                        <a:t>c </a:t>
                      </a:r>
                      <a:r>
                        <a:rPr lang="en-US" sz="1800" spc="-5">
                          <a:effectLst/>
                        </a:rPr>
                        <a:t>đ</a:t>
                      </a:r>
                      <a:r>
                        <a:rPr lang="en-US" sz="1800">
                          <a:effectLst/>
                        </a:rPr>
                        <a:t>ộ 4</a:t>
                      </a:r>
                    </a:p>
                    <a:p>
                      <a:pPr algn="just">
                        <a:lnSpc>
                          <a:spcPts val="1500"/>
                        </a:lnSpc>
                        <a:spcBef>
                          <a:spcPts val="300"/>
                        </a:spcBef>
                        <a:spcAft>
                          <a:spcPts val="300"/>
                        </a:spcAft>
                      </a:pPr>
                      <a:r>
                        <a:rPr lang="en-US" sz="1800">
                          <a:effectLst/>
                        </a:rPr>
                        <a:t>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4770" marR="89535" algn="just">
                        <a:lnSpc>
                          <a:spcPts val="1500"/>
                        </a:lnSpc>
                        <a:spcBef>
                          <a:spcPts val="300"/>
                        </a:spcBef>
                        <a:spcAft>
                          <a:spcPts val="300"/>
                        </a:spcAft>
                      </a:pPr>
                      <a:r>
                        <a:rPr lang="en-US" sz="1800">
                          <a:effectLst/>
                        </a:rPr>
                        <a:t>Phân </a:t>
                      </a:r>
                      <a:r>
                        <a:rPr lang="en-US" sz="1800" spc="-150">
                          <a:effectLst/>
                        </a:rPr>
                        <a:t> </a:t>
                      </a:r>
                      <a:r>
                        <a:rPr lang="en-US" sz="1800">
                          <a:effectLst/>
                        </a:rPr>
                        <a:t>tích: b</a:t>
                      </a:r>
                      <a:r>
                        <a:rPr lang="en-US" sz="1800" spc="-5">
                          <a:effectLst/>
                        </a:rPr>
                        <a:t>i</a:t>
                      </a:r>
                      <a:r>
                        <a:rPr lang="en-US" sz="1800">
                          <a:effectLst/>
                        </a:rPr>
                        <a:t>ết </a:t>
                      </a:r>
                      <a:r>
                        <a:rPr lang="en-US" sz="1800" spc="-155">
                          <a:effectLst/>
                        </a:rPr>
                        <a:t> </a:t>
                      </a:r>
                      <a:r>
                        <a:rPr lang="en-US" sz="1800">
                          <a:effectLst/>
                        </a:rPr>
                        <a:t>tách </a:t>
                      </a:r>
                      <a:r>
                        <a:rPr lang="en-US" sz="1800" spc="-155">
                          <a:effectLst/>
                        </a:rPr>
                        <a:t> </a:t>
                      </a:r>
                      <a:r>
                        <a:rPr lang="en-US" sz="1800">
                          <a:effectLst/>
                        </a:rPr>
                        <a:t>từ </a:t>
                      </a:r>
                      <a:r>
                        <a:rPr lang="en-US" sz="1800" spc="-150">
                          <a:effectLst/>
                        </a:rPr>
                        <a:t> </a:t>
                      </a:r>
                      <a:r>
                        <a:rPr lang="en-US" sz="1800">
                          <a:effectLst/>
                        </a:rPr>
                        <a:t>t</a:t>
                      </a:r>
                      <a:r>
                        <a:rPr lang="en-US" sz="1800" spc="-5">
                          <a:effectLst/>
                        </a:rPr>
                        <a:t>ổ</a:t>
                      </a:r>
                      <a:r>
                        <a:rPr lang="en-US" sz="1800">
                          <a:effectLst/>
                        </a:rPr>
                        <a:t>ng </a:t>
                      </a:r>
                      <a:r>
                        <a:rPr lang="en-US" sz="1800" spc="-155">
                          <a:effectLst/>
                        </a:rPr>
                        <a:t> </a:t>
                      </a:r>
                      <a:r>
                        <a:rPr lang="en-US" sz="1800">
                          <a:effectLst/>
                        </a:rPr>
                        <a:t>t</a:t>
                      </a:r>
                      <a:r>
                        <a:rPr lang="en-US" sz="1800" spc="5">
                          <a:effectLst/>
                        </a:rPr>
                        <a:t>h</a:t>
                      </a:r>
                      <a:r>
                        <a:rPr lang="en-US" sz="1800">
                          <a:effectLst/>
                        </a:rPr>
                        <a:t>ể </a:t>
                      </a:r>
                      <a:r>
                        <a:rPr lang="en-US" sz="1800" spc="-155">
                          <a:effectLst/>
                        </a:rPr>
                        <a:t> </a:t>
                      </a:r>
                      <a:r>
                        <a:rPr lang="en-US" sz="1800">
                          <a:effectLst/>
                        </a:rPr>
                        <a:t>thành </a:t>
                      </a:r>
                      <a:r>
                        <a:rPr lang="en-US" sz="1800" spc="-155">
                          <a:effectLst/>
                        </a:rPr>
                        <a:t> </a:t>
                      </a:r>
                      <a:r>
                        <a:rPr lang="en-US" sz="1800" spc="-5">
                          <a:effectLst/>
                        </a:rPr>
                        <a:t>b</a:t>
                      </a:r>
                      <a:r>
                        <a:rPr lang="en-US" sz="1800">
                          <a:effectLst/>
                        </a:rPr>
                        <a:t>ộ </a:t>
                      </a:r>
                      <a:r>
                        <a:rPr lang="en-US" sz="1800" spc="-155">
                          <a:effectLst/>
                        </a:rPr>
                        <a:t> </a:t>
                      </a:r>
                      <a:r>
                        <a:rPr lang="en-US" sz="1800" spc="-5">
                          <a:effectLst/>
                        </a:rPr>
                        <a:t>p</a:t>
                      </a:r>
                      <a:r>
                        <a:rPr lang="en-US" sz="1800" spc="5">
                          <a:effectLst/>
                        </a:rPr>
                        <a:t>h</a:t>
                      </a:r>
                      <a:r>
                        <a:rPr lang="en-US" sz="1800">
                          <a:effectLst/>
                        </a:rPr>
                        <a:t>ận </a:t>
                      </a:r>
                      <a:r>
                        <a:rPr lang="en-US" sz="1800" spc="-155">
                          <a:effectLst/>
                        </a:rPr>
                        <a:t> </a:t>
                      </a:r>
                      <a:r>
                        <a:rPr lang="en-US" sz="1800" spc="5">
                          <a:effectLst/>
                        </a:rPr>
                        <a:t>và</a:t>
                      </a:r>
                      <a:r>
                        <a:rPr lang="en-US" sz="1800">
                          <a:effectLst/>
                        </a:rPr>
                        <a:t> </a:t>
                      </a:r>
                      <a:r>
                        <a:rPr lang="en-US" sz="1800" spc="5">
                          <a:effectLst/>
                        </a:rPr>
                        <a:t>b</a:t>
                      </a:r>
                      <a:r>
                        <a:rPr lang="en-US" sz="1800">
                          <a:effectLst/>
                        </a:rPr>
                        <a:t>iết </a:t>
                      </a:r>
                      <a:r>
                        <a:rPr lang="en-US" sz="1800" spc="-150">
                          <a:effectLst/>
                        </a:rPr>
                        <a:t> </a:t>
                      </a:r>
                      <a:r>
                        <a:rPr lang="en-US" sz="1800">
                          <a:effectLst/>
                        </a:rPr>
                        <a:t>rõ </a:t>
                      </a:r>
                      <a:r>
                        <a:rPr lang="en-US" sz="1800" spc="-150">
                          <a:effectLst/>
                        </a:rPr>
                        <a:t> </a:t>
                      </a:r>
                      <a:r>
                        <a:rPr lang="en-US" sz="1800" spc="-5">
                          <a:effectLst/>
                        </a:rPr>
                        <a:t>s</a:t>
                      </a:r>
                      <a:r>
                        <a:rPr lang="en-US" sz="1800">
                          <a:effectLst/>
                        </a:rPr>
                        <a:t>ự </a:t>
                      </a:r>
                      <a:r>
                        <a:rPr lang="en-US" sz="1800" spc="-150">
                          <a:effectLst/>
                        </a:rPr>
                        <a:t> </a:t>
                      </a:r>
                      <a:r>
                        <a:rPr lang="en-US" sz="1800" spc="-5">
                          <a:effectLst/>
                        </a:rPr>
                        <a:t>liê</a:t>
                      </a:r>
                      <a:r>
                        <a:rPr lang="en-US" sz="1800">
                          <a:effectLst/>
                        </a:rPr>
                        <a:t>n </a:t>
                      </a:r>
                      <a:r>
                        <a:rPr lang="en-US" sz="1800" spc="-150">
                          <a:effectLst/>
                        </a:rPr>
                        <a:t> </a:t>
                      </a:r>
                      <a:r>
                        <a:rPr lang="en-US" sz="1800">
                          <a:effectLst/>
                        </a:rPr>
                        <a:t>hệ </a:t>
                      </a:r>
                      <a:r>
                        <a:rPr lang="en-US" sz="1800" spc="-160">
                          <a:effectLst/>
                        </a:rPr>
                        <a:t> </a:t>
                      </a:r>
                      <a:r>
                        <a:rPr lang="en-US" sz="1800" spc="5">
                          <a:effectLst/>
                        </a:rPr>
                        <a:t>g</a:t>
                      </a:r>
                      <a:r>
                        <a:rPr lang="en-US" sz="1800" spc="-10">
                          <a:effectLst/>
                        </a:rPr>
                        <a:t>i</a:t>
                      </a:r>
                      <a:r>
                        <a:rPr lang="en-US" sz="1800" spc="5">
                          <a:effectLst/>
                        </a:rPr>
                        <a:t>ữ</a:t>
                      </a:r>
                      <a:r>
                        <a:rPr lang="en-US" sz="1800">
                          <a:effectLst/>
                        </a:rPr>
                        <a:t>a </a:t>
                      </a:r>
                      <a:r>
                        <a:rPr lang="en-US" sz="1800" spc="-155">
                          <a:effectLst/>
                        </a:rPr>
                        <a:t> </a:t>
                      </a:r>
                      <a:r>
                        <a:rPr lang="en-US" sz="1800">
                          <a:effectLst/>
                        </a:rPr>
                        <a:t>các </a:t>
                      </a:r>
                      <a:r>
                        <a:rPr lang="en-US" sz="1800" spc="-155">
                          <a:effectLst/>
                        </a:rPr>
                        <a:t> </a:t>
                      </a:r>
                      <a:r>
                        <a:rPr lang="en-US" sz="1800">
                          <a:effectLst/>
                        </a:rPr>
                        <a:t>thành </a:t>
                      </a:r>
                      <a:r>
                        <a:rPr lang="en-US" sz="1800" spc="-155">
                          <a:effectLst/>
                        </a:rPr>
                        <a:t> </a:t>
                      </a:r>
                      <a:r>
                        <a:rPr lang="en-US" sz="1800">
                          <a:effectLst/>
                        </a:rPr>
                        <a:t>ph</a:t>
                      </a:r>
                      <a:r>
                        <a:rPr lang="en-US" sz="1800" spc="-5">
                          <a:effectLst/>
                        </a:rPr>
                        <a:t>ầ</a:t>
                      </a:r>
                      <a:r>
                        <a:rPr lang="en-US" sz="1800">
                          <a:effectLst/>
                        </a:rPr>
                        <a:t>n </a:t>
                      </a:r>
                      <a:r>
                        <a:rPr lang="en-US" sz="1800" spc="-155">
                          <a:effectLst/>
                        </a:rPr>
                        <a:t> </a:t>
                      </a:r>
                      <a:r>
                        <a:rPr lang="en-US" sz="1800" spc="-5">
                          <a:effectLst/>
                        </a:rPr>
                        <a:t>đ</a:t>
                      </a:r>
                      <a:r>
                        <a:rPr lang="en-US" sz="1800">
                          <a:effectLst/>
                        </a:rPr>
                        <a:t>ó </a:t>
                      </a:r>
                      <a:r>
                        <a:rPr lang="en-US" sz="1800" spc="-155">
                          <a:effectLst/>
                        </a:rPr>
                        <a:t> </a:t>
                      </a:r>
                      <a:r>
                        <a:rPr lang="en-US" sz="1800" spc="5">
                          <a:effectLst/>
                        </a:rPr>
                        <a:t>đ</a:t>
                      </a:r>
                      <a:r>
                        <a:rPr lang="en-US" sz="1800" spc="-5">
                          <a:effectLst/>
                        </a:rPr>
                        <a:t>ố</a:t>
                      </a:r>
                      <a:r>
                        <a:rPr lang="en-US" sz="1800">
                          <a:effectLst/>
                        </a:rPr>
                        <a:t>i </a:t>
                      </a:r>
                      <a:r>
                        <a:rPr lang="en-US" sz="1800" spc="-155">
                          <a:effectLst/>
                        </a:rPr>
                        <a:t> </a:t>
                      </a:r>
                      <a:r>
                        <a:rPr lang="en-US" sz="1800" spc="5">
                          <a:effectLst/>
                        </a:rPr>
                        <a:t>vớ</a:t>
                      </a:r>
                      <a:r>
                        <a:rPr lang="en-US" sz="1800">
                          <a:effectLst/>
                        </a:rPr>
                        <a:t>i nh</a:t>
                      </a:r>
                      <a:r>
                        <a:rPr lang="en-US" sz="1800" spc="-10">
                          <a:effectLst/>
                        </a:rPr>
                        <a:t>a</a:t>
                      </a:r>
                      <a:r>
                        <a:rPr lang="en-US" sz="1800">
                          <a:effectLst/>
                        </a:rPr>
                        <a:t>u th</a:t>
                      </a:r>
                      <a:r>
                        <a:rPr lang="en-US" sz="1800" spc="-10">
                          <a:effectLst/>
                        </a:rPr>
                        <a:t>e</a:t>
                      </a:r>
                      <a:r>
                        <a:rPr lang="en-US" sz="1800">
                          <a:effectLst/>
                        </a:rPr>
                        <a:t>o cấu trúc </a:t>
                      </a:r>
                      <a:r>
                        <a:rPr lang="en-US" sz="1800" spc="-5">
                          <a:effectLst/>
                        </a:rPr>
                        <a:t>c</a:t>
                      </a:r>
                      <a:r>
                        <a:rPr lang="en-US" sz="1800" spc="5">
                          <a:effectLst/>
                        </a:rPr>
                        <a:t>ủ</a:t>
                      </a:r>
                      <a:r>
                        <a:rPr lang="en-US" sz="1800">
                          <a:effectLst/>
                        </a:rPr>
                        <a:t>a</a:t>
                      </a:r>
                      <a:r>
                        <a:rPr lang="en-US" sz="1800" spc="-10">
                          <a:effectLst/>
                        </a:rPr>
                        <a:t> </a:t>
                      </a:r>
                      <a:r>
                        <a:rPr lang="en-US" sz="1800">
                          <a:effectLst/>
                        </a:rPr>
                        <a:t>chúng,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535" algn="just">
                        <a:lnSpc>
                          <a:spcPts val="1400"/>
                        </a:lnSpc>
                        <a:spcBef>
                          <a:spcPts val="3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ợng</a:t>
                      </a:r>
                    </a:p>
                    <a:p>
                      <a:pPr marL="89535" algn="just">
                        <a:lnSpc>
                          <a:spcPts val="1400"/>
                        </a:lnSpc>
                        <a:spcBef>
                          <a:spcPts val="600"/>
                        </a:spcBef>
                        <a:spcAft>
                          <a:spcPts val="0"/>
                        </a:spcAft>
                      </a:pPr>
                      <a:r>
                        <a:rPr lang="en-US" sz="1800">
                          <a:effectLst/>
                        </a:rPr>
                        <a:t> cao</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47734">
                <a:tc>
                  <a:txBody>
                    <a:bodyPr/>
                    <a:lstStyle/>
                    <a:p>
                      <a:pPr algn="just">
                        <a:lnSpc>
                          <a:spcPts val="1500"/>
                        </a:lnSpc>
                        <a:spcBef>
                          <a:spcPts val="300"/>
                        </a:spcBef>
                        <a:spcAft>
                          <a:spcPts val="300"/>
                        </a:spcAft>
                      </a:pPr>
                      <a:r>
                        <a:rPr lang="en-US" sz="1800">
                          <a:effectLst/>
                        </a:rPr>
                        <a:t>M</a:t>
                      </a:r>
                      <a:r>
                        <a:rPr lang="en-US" sz="1800" spc="5">
                          <a:effectLst/>
                        </a:rPr>
                        <a:t>ứ</a:t>
                      </a:r>
                      <a:r>
                        <a:rPr lang="en-US" sz="1800">
                          <a:effectLst/>
                        </a:rPr>
                        <a:t>c </a:t>
                      </a:r>
                      <a:r>
                        <a:rPr lang="en-US" sz="1800" spc="-5">
                          <a:effectLst/>
                        </a:rPr>
                        <a:t>đ</a:t>
                      </a:r>
                      <a:r>
                        <a:rPr lang="en-US" sz="1800">
                          <a:effectLst/>
                        </a:rPr>
                        <a:t>ộ 5</a:t>
                      </a:r>
                    </a:p>
                    <a:p>
                      <a:pPr algn="just">
                        <a:lnSpc>
                          <a:spcPts val="1500"/>
                        </a:lnSpc>
                        <a:spcBef>
                          <a:spcPts val="300"/>
                        </a:spcBef>
                        <a:spcAft>
                          <a:spcPts val="300"/>
                        </a:spcAft>
                      </a:pPr>
                      <a:r>
                        <a:rPr lang="en-US" sz="1800">
                          <a:effectLst/>
                        </a:rPr>
                        <a:t> </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4770" marR="89535" algn="just">
                        <a:lnSpc>
                          <a:spcPts val="1500"/>
                        </a:lnSpc>
                        <a:spcBef>
                          <a:spcPts val="300"/>
                        </a:spcBef>
                        <a:spcAft>
                          <a:spcPts val="300"/>
                        </a:spcAft>
                      </a:pPr>
                      <a:r>
                        <a:rPr lang="en-US" sz="1800" spc="5">
                          <a:effectLst/>
                        </a:rPr>
                        <a:t>T</a:t>
                      </a:r>
                      <a:r>
                        <a:rPr lang="en-US" sz="1800" spc="-5">
                          <a:effectLst/>
                        </a:rPr>
                        <a:t>ổ</a:t>
                      </a:r>
                      <a:r>
                        <a:rPr lang="en-US" sz="1800">
                          <a:effectLst/>
                        </a:rPr>
                        <a:t>ng</a:t>
                      </a:r>
                      <a:r>
                        <a:rPr lang="en-US" sz="1800" spc="65">
                          <a:effectLst/>
                        </a:rPr>
                        <a:t> </a:t>
                      </a:r>
                      <a:r>
                        <a:rPr lang="en-US" sz="1800" spc="5">
                          <a:effectLst/>
                        </a:rPr>
                        <a:t>h</a:t>
                      </a:r>
                      <a:r>
                        <a:rPr lang="en-US" sz="1800" spc="-5">
                          <a:effectLst/>
                        </a:rPr>
                        <a:t>ợ</a:t>
                      </a:r>
                      <a:r>
                        <a:rPr lang="en-US" sz="1800">
                          <a:effectLst/>
                        </a:rPr>
                        <a:t>p</a:t>
                      </a:r>
                      <a:r>
                        <a:rPr lang="en-US" sz="1800" spc="-5">
                          <a:effectLst/>
                        </a:rPr>
                        <a:t>: </a:t>
                      </a:r>
                      <a:r>
                        <a:rPr lang="en-US" sz="1800" spc="5">
                          <a:effectLst/>
                        </a:rPr>
                        <a:t>b</a:t>
                      </a:r>
                      <a:r>
                        <a:rPr lang="en-US" sz="1800">
                          <a:effectLst/>
                        </a:rPr>
                        <a:t>iết</a:t>
                      </a:r>
                      <a:r>
                        <a:rPr lang="en-US" sz="1800" spc="70">
                          <a:effectLst/>
                        </a:rPr>
                        <a:t> </a:t>
                      </a:r>
                      <a:r>
                        <a:rPr lang="en-US" sz="1800" spc="5">
                          <a:effectLst/>
                        </a:rPr>
                        <a:t>k</a:t>
                      </a:r>
                      <a:r>
                        <a:rPr lang="en-US" sz="1800">
                          <a:effectLst/>
                        </a:rPr>
                        <a:t>ết</a:t>
                      </a:r>
                      <a:r>
                        <a:rPr lang="en-US" sz="1800" spc="65">
                          <a:effectLst/>
                        </a:rPr>
                        <a:t> </a:t>
                      </a:r>
                      <a:r>
                        <a:rPr lang="en-US" sz="1800" spc="5">
                          <a:effectLst/>
                        </a:rPr>
                        <a:t>h</a:t>
                      </a:r>
                      <a:r>
                        <a:rPr lang="en-US" sz="1800" spc="-5">
                          <a:effectLst/>
                        </a:rPr>
                        <a:t>ợ</a:t>
                      </a:r>
                      <a:r>
                        <a:rPr lang="en-US" sz="1800">
                          <a:effectLst/>
                        </a:rPr>
                        <a:t>p</a:t>
                      </a:r>
                      <a:r>
                        <a:rPr lang="en-US" sz="1800" spc="70">
                          <a:effectLst/>
                        </a:rPr>
                        <a:t> </a:t>
                      </a:r>
                      <a:r>
                        <a:rPr lang="en-US" sz="1800">
                          <a:effectLst/>
                        </a:rPr>
                        <a:t>các</a:t>
                      </a:r>
                      <a:r>
                        <a:rPr lang="en-US" sz="1800" spc="70">
                          <a:effectLst/>
                        </a:rPr>
                        <a:t> </a:t>
                      </a:r>
                      <a:r>
                        <a:rPr lang="en-US" sz="1800">
                          <a:effectLst/>
                        </a:rPr>
                        <a:t>bộ</a:t>
                      </a:r>
                      <a:r>
                        <a:rPr lang="en-US" sz="1800" spc="70">
                          <a:effectLst/>
                        </a:rPr>
                        <a:t> </a:t>
                      </a:r>
                      <a:r>
                        <a:rPr lang="en-US" sz="1800" spc="-5">
                          <a:effectLst/>
                        </a:rPr>
                        <a:t>p</a:t>
                      </a:r>
                      <a:r>
                        <a:rPr lang="en-US" sz="1800" spc="5">
                          <a:effectLst/>
                        </a:rPr>
                        <a:t>h</a:t>
                      </a:r>
                      <a:r>
                        <a:rPr lang="en-US" sz="1800">
                          <a:effectLst/>
                        </a:rPr>
                        <a:t>ận</a:t>
                      </a:r>
                      <a:r>
                        <a:rPr lang="en-US" sz="1800" spc="70">
                          <a:effectLst/>
                        </a:rPr>
                        <a:t> </a:t>
                      </a:r>
                      <a:r>
                        <a:rPr lang="en-US" sz="1800">
                          <a:effectLst/>
                        </a:rPr>
                        <a:t>thành</a:t>
                      </a:r>
                      <a:r>
                        <a:rPr lang="en-US" sz="1800" spc="70">
                          <a:effectLst/>
                        </a:rPr>
                        <a:t> </a:t>
                      </a:r>
                      <a:r>
                        <a:rPr lang="en-US" sz="1800">
                          <a:effectLst/>
                        </a:rPr>
                        <a:t>t</a:t>
                      </a:r>
                      <a:r>
                        <a:rPr lang="en-US" sz="1800" spc="5">
                          <a:effectLst/>
                        </a:rPr>
                        <a:t>ổ</a:t>
                      </a:r>
                      <a:r>
                        <a:rPr lang="en-US" sz="1800" spc="-5">
                          <a:effectLst/>
                        </a:rPr>
                        <a:t>n</a:t>
                      </a:r>
                      <a:r>
                        <a:rPr lang="en-US" sz="1800">
                          <a:effectLst/>
                        </a:rPr>
                        <a:t>g</a:t>
                      </a:r>
                      <a:r>
                        <a:rPr lang="en-US" sz="1800" spc="65">
                          <a:effectLst/>
                        </a:rPr>
                        <a:t> </a:t>
                      </a:r>
                      <a:r>
                        <a:rPr lang="en-US" sz="1800" spc="-5">
                          <a:effectLst/>
                        </a:rPr>
                        <a:t>t</a:t>
                      </a:r>
                      <a:r>
                        <a:rPr lang="en-US" sz="1800" spc="5">
                          <a:effectLst/>
                        </a:rPr>
                        <a:t>h</a:t>
                      </a:r>
                      <a:r>
                        <a:rPr lang="en-US" sz="1800">
                          <a:effectLst/>
                        </a:rPr>
                        <a:t>ể </a:t>
                      </a:r>
                      <a:r>
                        <a:rPr lang="en-US" sz="1800" spc="-5">
                          <a:effectLst/>
                        </a:rPr>
                        <a:t>m</a:t>
                      </a:r>
                      <a:r>
                        <a:rPr lang="en-US" sz="1800" spc="5">
                          <a:effectLst/>
                        </a:rPr>
                        <a:t>ớ</a:t>
                      </a:r>
                      <a:r>
                        <a:rPr lang="en-US" sz="1800">
                          <a:effectLst/>
                        </a:rPr>
                        <a:t>i từ t</a:t>
                      </a:r>
                      <a:r>
                        <a:rPr lang="en-US" sz="1800" spc="5">
                          <a:effectLst/>
                        </a:rPr>
                        <a:t>ổ</a:t>
                      </a:r>
                      <a:r>
                        <a:rPr lang="en-US" sz="1800">
                          <a:effectLst/>
                        </a:rPr>
                        <a:t>ng</a:t>
                      </a:r>
                      <a:r>
                        <a:rPr lang="en-US" sz="1800" spc="-5">
                          <a:effectLst/>
                        </a:rPr>
                        <a:t> </a:t>
                      </a:r>
                      <a:r>
                        <a:rPr lang="en-US" sz="1800">
                          <a:effectLst/>
                        </a:rPr>
                        <a:t>t</a:t>
                      </a:r>
                      <a:r>
                        <a:rPr lang="en-US" sz="1800" spc="5">
                          <a:effectLst/>
                        </a:rPr>
                        <a:t>h</a:t>
                      </a:r>
                      <a:r>
                        <a:rPr lang="en-US" sz="1800">
                          <a:effectLst/>
                        </a:rPr>
                        <a:t>ể</a:t>
                      </a:r>
                    </a:p>
                    <a:p>
                      <a:pPr marL="64770" marR="89535" algn="just">
                        <a:lnSpc>
                          <a:spcPts val="1500"/>
                        </a:lnSpc>
                        <a:spcBef>
                          <a:spcPts val="300"/>
                        </a:spcBef>
                        <a:spcAft>
                          <a:spcPts val="300"/>
                        </a:spcAft>
                      </a:pPr>
                      <a:r>
                        <a:rPr lang="en-US" sz="1800">
                          <a:effectLst/>
                        </a:rPr>
                        <a:t>Đánh</a:t>
                      </a:r>
                      <a:r>
                        <a:rPr lang="en-US" sz="1800" spc="150">
                          <a:effectLst/>
                        </a:rPr>
                        <a:t> </a:t>
                      </a:r>
                      <a:r>
                        <a:rPr lang="en-US" sz="1800">
                          <a:effectLst/>
                        </a:rPr>
                        <a:t>giá</a:t>
                      </a:r>
                      <a:r>
                        <a:rPr lang="en-US" sz="1800" spc="-5">
                          <a:effectLst/>
                        </a:rPr>
                        <a:t>: </a:t>
                      </a:r>
                      <a:r>
                        <a:rPr lang="en-US" sz="1800" spc="5">
                          <a:effectLst/>
                        </a:rPr>
                        <a:t>b</a:t>
                      </a:r>
                      <a:r>
                        <a:rPr lang="en-US" sz="1800" spc="-5">
                          <a:effectLst/>
                        </a:rPr>
                        <a:t>i</a:t>
                      </a:r>
                      <a:r>
                        <a:rPr lang="en-US" sz="1800">
                          <a:effectLst/>
                        </a:rPr>
                        <a:t>ết</a:t>
                      </a:r>
                      <a:r>
                        <a:rPr lang="en-US" sz="1800" spc="150">
                          <a:effectLst/>
                        </a:rPr>
                        <a:t> </a:t>
                      </a:r>
                      <a:r>
                        <a:rPr lang="en-US" sz="1800">
                          <a:effectLst/>
                        </a:rPr>
                        <a:t>so</a:t>
                      </a:r>
                      <a:r>
                        <a:rPr lang="en-US" sz="1800" spc="150">
                          <a:effectLst/>
                        </a:rPr>
                        <a:t> </a:t>
                      </a:r>
                      <a:r>
                        <a:rPr lang="en-US" sz="1800">
                          <a:effectLst/>
                        </a:rPr>
                        <a:t>sánh,</a:t>
                      </a:r>
                      <a:r>
                        <a:rPr lang="en-US" sz="1800" spc="150">
                          <a:effectLst/>
                        </a:rPr>
                        <a:t> </a:t>
                      </a:r>
                      <a:r>
                        <a:rPr lang="en-US" sz="1800">
                          <a:effectLst/>
                        </a:rPr>
                        <a:t>phê</a:t>
                      </a:r>
                      <a:r>
                        <a:rPr lang="en-US" sz="1800" spc="150">
                          <a:effectLst/>
                        </a:rPr>
                        <a:t> </a:t>
                      </a:r>
                      <a:r>
                        <a:rPr lang="en-US" sz="1800">
                          <a:effectLst/>
                        </a:rPr>
                        <a:t>phán,</a:t>
                      </a:r>
                      <a:r>
                        <a:rPr lang="en-US" sz="1800" spc="150">
                          <a:effectLst/>
                        </a:rPr>
                        <a:t> </a:t>
                      </a:r>
                      <a:r>
                        <a:rPr lang="en-US" sz="1800">
                          <a:effectLst/>
                        </a:rPr>
                        <a:t>ch</a:t>
                      </a:r>
                      <a:r>
                        <a:rPr lang="en-US" sz="1800" spc="5">
                          <a:effectLst/>
                        </a:rPr>
                        <a:t>ọ</a:t>
                      </a:r>
                      <a:r>
                        <a:rPr lang="en-US" sz="1800">
                          <a:effectLst/>
                        </a:rPr>
                        <a:t>n</a:t>
                      </a:r>
                      <a:r>
                        <a:rPr lang="en-US" sz="1800" spc="150">
                          <a:effectLst/>
                        </a:rPr>
                        <a:t> </a:t>
                      </a:r>
                      <a:r>
                        <a:rPr lang="en-US" sz="1800" spc="-10">
                          <a:effectLst/>
                        </a:rPr>
                        <a:t>l</a:t>
                      </a:r>
                      <a:r>
                        <a:rPr lang="en-US" sz="1800" spc="5">
                          <a:effectLst/>
                        </a:rPr>
                        <a:t>ọ</a:t>
                      </a:r>
                      <a:r>
                        <a:rPr lang="en-US" sz="1800" spc="-5">
                          <a:effectLst/>
                        </a:rPr>
                        <a:t>c</a:t>
                      </a:r>
                      <a:r>
                        <a:rPr lang="en-US" sz="1800">
                          <a:effectLst/>
                        </a:rPr>
                        <a:t>,</a:t>
                      </a:r>
                      <a:r>
                        <a:rPr lang="en-US" sz="1800" spc="145">
                          <a:effectLst/>
                        </a:rPr>
                        <a:t> </a:t>
                      </a:r>
                      <a:r>
                        <a:rPr lang="en-US" sz="1800" spc="5">
                          <a:effectLst/>
                        </a:rPr>
                        <a:t>q</a:t>
                      </a:r>
                      <a:r>
                        <a:rPr lang="en-US" sz="1800" spc="-5">
                          <a:effectLst/>
                        </a:rPr>
                        <a:t>u</a:t>
                      </a:r>
                      <a:r>
                        <a:rPr lang="en-US" sz="1800" spc="5">
                          <a:effectLst/>
                        </a:rPr>
                        <a:t>y</a:t>
                      </a:r>
                      <a:r>
                        <a:rPr lang="en-US" sz="1800">
                          <a:effectLst/>
                        </a:rPr>
                        <a:t>ết </a:t>
                      </a:r>
                      <a:r>
                        <a:rPr lang="en-US" sz="1800" spc="5">
                          <a:effectLst/>
                        </a:rPr>
                        <a:t>đ</a:t>
                      </a:r>
                      <a:r>
                        <a:rPr lang="en-US" sz="1800">
                          <a:effectLst/>
                        </a:rPr>
                        <a:t>ịnh </a:t>
                      </a:r>
                      <a:r>
                        <a:rPr lang="en-US" sz="1800" spc="-55">
                          <a:effectLst/>
                        </a:rPr>
                        <a:t> </a:t>
                      </a:r>
                      <a:r>
                        <a:rPr lang="en-US" sz="1800">
                          <a:effectLst/>
                        </a:rPr>
                        <a:t>và </a:t>
                      </a:r>
                      <a:r>
                        <a:rPr lang="en-US" sz="1800" spc="-60">
                          <a:effectLst/>
                        </a:rPr>
                        <a:t> </a:t>
                      </a:r>
                      <a:r>
                        <a:rPr lang="en-US" sz="1800" spc="5">
                          <a:effectLst/>
                        </a:rPr>
                        <a:t>đ</a:t>
                      </a:r>
                      <a:r>
                        <a:rPr lang="en-US" sz="1800" spc="-10">
                          <a:effectLst/>
                        </a:rPr>
                        <a:t>á</a:t>
                      </a:r>
                      <a:r>
                        <a:rPr lang="en-US" sz="1800">
                          <a:effectLst/>
                        </a:rPr>
                        <a:t>nh </a:t>
                      </a:r>
                      <a:r>
                        <a:rPr lang="en-US" sz="1800" spc="-60">
                          <a:effectLst/>
                        </a:rPr>
                        <a:t> </a:t>
                      </a:r>
                      <a:r>
                        <a:rPr lang="en-US" sz="1800">
                          <a:effectLst/>
                        </a:rPr>
                        <a:t>giá </a:t>
                      </a:r>
                      <a:r>
                        <a:rPr lang="en-US" sz="1800" spc="-60">
                          <a:effectLst/>
                        </a:rPr>
                        <a:t> </a:t>
                      </a:r>
                      <a:r>
                        <a:rPr lang="en-US" sz="1800">
                          <a:effectLst/>
                        </a:rPr>
                        <a:t>trên </a:t>
                      </a:r>
                      <a:r>
                        <a:rPr lang="en-US" sz="1800" spc="-60">
                          <a:effectLst/>
                        </a:rPr>
                        <a:t> </a:t>
                      </a:r>
                      <a:r>
                        <a:rPr lang="en-US" sz="1800" spc="-5">
                          <a:effectLst/>
                        </a:rPr>
                        <a:t>c</a:t>
                      </a:r>
                      <a:r>
                        <a:rPr lang="en-US" sz="1800">
                          <a:effectLst/>
                        </a:rPr>
                        <a:t>ơ </a:t>
                      </a:r>
                      <a:r>
                        <a:rPr lang="en-US" sz="1800" spc="-55">
                          <a:effectLst/>
                        </a:rPr>
                        <a:t> </a:t>
                      </a:r>
                      <a:r>
                        <a:rPr lang="en-US" sz="1800">
                          <a:effectLst/>
                        </a:rPr>
                        <a:t>sở </a:t>
                      </a:r>
                      <a:r>
                        <a:rPr lang="en-US" sz="1800" spc="-55">
                          <a:effectLst/>
                        </a:rPr>
                        <a:t> </a:t>
                      </a:r>
                      <a:r>
                        <a:rPr lang="en-US" sz="1800">
                          <a:effectLst/>
                        </a:rPr>
                        <a:t>các </a:t>
                      </a:r>
                      <a:r>
                        <a:rPr lang="en-US" sz="1800" spc="-55">
                          <a:effectLst/>
                        </a:rPr>
                        <a:t> </a:t>
                      </a:r>
                      <a:r>
                        <a:rPr lang="en-US" sz="1800">
                          <a:effectLst/>
                        </a:rPr>
                        <a:t>tiêu </a:t>
                      </a:r>
                      <a:r>
                        <a:rPr lang="en-US" sz="1800" spc="-55">
                          <a:effectLst/>
                        </a:rPr>
                        <a:t> </a:t>
                      </a:r>
                      <a:r>
                        <a:rPr lang="en-US" sz="1800">
                          <a:effectLst/>
                        </a:rPr>
                        <a:t>chí </a:t>
                      </a:r>
                      <a:r>
                        <a:rPr lang="en-US" sz="1800" spc="-60">
                          <a:effectLst/>
                        </a:rPr>
                        <a:t> </a:t>
                      </a:r>
                      <a:r>
                        <a:rPr lang="en-US" sz="1800" spc="-5">
                          <a:effectLst/>
                        </a:rPr>
                        <a:t>đ</a:t>
                      </a:r>
                      <a:r>
                        <a:rPr lang="en-US" sz="1800">
                          <a:effectLst/>
                        </a:rPr>
                        <a:t>ã </a:t>
                      </a:r>
                      <a:r>
                        <a:rPr lang="en-US" sz="1800" spc="-55">
                          <a:effectLst/>
                        </a:rPr>
                        <a:t> </a:t>
                      </a:r>
                      <a:r>
                        <a:rPr lang="en-US" sz="1800">
                          <a:effectLst/>
                        </a:rPr>
                        <a:t>xác </a:t>
                      </a:r>
                      <a:r>
                        <a:rPr lang="en-US" sz="1800" spc="5">
                          <a:effectLst/>
                        </a:rPr>
                        <a:t>đ</a:t>
                      </a:r>
                      <a:r>
                        <a:rPr lang="en-US" sz="1800">
                          <a:effectLst/>
                        </a:rPr>
                        <a:t>ịnh.</a:t>
                      </a:r>
                    </a:p>
                    <a:p>
                      <a:pPr marL="64770" marR="89535" algn="just">
                        <a:lnSpc>
                          <a:spcPts val="1500"/>
                        </a:lnSpc>
                        <a:spcBef>
                          <a:spcPts val="300"/>
                        </a:spcBef>
                        <a:spcAft>
                          <a:spcPts val="300"/>
                        </a:spcAft>
                      </a:pPr>
                      <a:r>
                        <a:rPr lang="en-US" sz="1800">
                          <a:effectLst/>
                        </a:rPr>
                        <a:t>Sáng tạo:</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9535" algn="just">
                        <a:lnSpc>
                          <a:spcPts val="1400"/>
                        </a:lnSpc>
                        <a:spcBef>
                          <a:spcPts val="3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a:t>
                      </a:r>
                      <a:r>
                        <a:rPr lang="en-US" sz="1800" spc="-5">
                          <a:effectLst/>
                        </a:rPr>
                        <a:t>n</a:t>
                      </a:r>
                      <a:r>
                        <a:rPr lang="en-US" sz="1800">
                          <a:effectLst/>
                        </a:rPr>
                        <a:t>g</a:t>
                      </a:r>
                      <a:r>
                        <a:rPr lang="en-US" sz="1800" spc="-5">
                          <a:effectLst/>
                        </a:rPr>
                        <a:t> </a:t>
                      </a:r>
                      <a:endParaRPr lang="en-US" sz="1800">
                        <a:effectLst/>
                      </a:endParaRPr>
                    </a:p>
                    <a:p>
                      <a:pPr marL="89535" algn="just">
                        <a:lnSpc>
                          <a:spcPts val="1400"/>
                        </a:lnSpc>
                        <a:spcBef>
                          <a:spcPts val="600"/>
                        </a:spcBef>
                        <a:spcAft>
                          <a:spcPts val="0"/>
                        </a:spcAft>
                      </a:pPr>
                      <a:r>
                        <a:rPr lang="en-US" sz="1800">
                          <a:effectLst/>
                        </a:rPr>
                        <a:t>rất cao</a:t>
                      </a:r>
                      <a:endParaRPr lang="en-US" sz="1800">
                        <a:effectLst/>
                        <a:latin typeface="Calibri"/>
                        <a:ea typeface="SimSun"/>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956947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Phân loại của Bloom (tt.)</a:t>
            </a:r>
            <a:endParaRPr lang="en-US"/>
          </a:p>
        </p:txBody>
      </p:sp>
      <p:sp>
        <p:nvSpPr>
          <p:cNvPr id="3" name="Content Placeholder 2"/>
          <p:cNvSpPr>
            <a:spLocks noGrp="1"/>
          </p:cNvSpPr>
          <p:nvPr>
            <p:ph idx="1"/>
          </p:nvPr>
        </p:nvSpPr>
        <p:spPr>
          <a:xfrm>
            <a:off x="457200" y="1066800"/>
            <a:ext cx="8229600" cy="4525963"/>
          </a:xfrm>
        </p:spPr>
        <p:txBody>
          <a:bodyPr/>
          <a:lstStyle/>
          <a:p>
            <a:r>
              <a:rPr lang="en-US" smtClean="0"/>
              <a:t>Kỹ năng</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55841168"/>
              </p:ext>
            </p:extLst>
          </p:nvPr>
        </p:nvGraphicFramePr>
        <p:xfrm>
          <a:off x="685800" y="1905000"/>
          <a:ext cx="7696200" cy="4191000"/>
        </p:xfrm>
        <a:graphic>
          <a:graphicData uri="http://schemas.openxmlformats.org/drawingml/2006/table">
            <a:tbl>
              <a:tblPr>
                <a:tableStyleId>{5940675A-B579-460E-94D1-54222C63F5DA}</a:tableStyleId>
              </a:tblPr>
              <a:tblGrid>
                <a:gridCol w="989058"/>
                <a:gridCol w="5278590"/>
                <a:gridCol w="1428552"/>
              </a:tblGrid>
              <a:tr h="279622">
                <a:tc>
                  <a:txBody>
                    <a:bodyPr/>
                    <a:lstStyle/>
                    <a:p>
                      <a:pPr indent="-3810" algn="ctr">
                        <a:lnSpc>
                          <a:spcPts val="1600"/>
                        </a:lnSpc>
                        <a:spcBef>
                          <a:spcPts val="600"/>
                        </a:spcBef>
                        <a:spcAft>
                          <a:spcPts val="0"/>
                        </a:spcAft>
                        <a:tabLst>
                          <a:tab pos="716280" algn="l"/>
                        </a:tabLst>
                      </a:pPr>
                      <a:r>
                        <a:rPr lang="en-US" sz="1800" b="1">
                          <a:effectLst/>
                        </a:rPr>
                        <a:t>M</a:t>
                      </a:r>
                      <a:r>
                        <a:rPr lang="en-US" sz="1800" b="1" spc="5">
                          <a:effectLst/>
                        </a:rPr>
                        <a:t>ứ</a:t>
                      </a:r>
                      <a:r>
                        <a:rPr lang="en-US" sz="1800" b="1">
                          <a:effectLst/>
                        </a:rPr>
                        <a:t>c </a:t>
                      </a:r>
                      <a:r>
                        <a:rPr lang="en-US" sz="1800" b="1" spc="-5">
                          <a:effectLst/>
                        </a:rPr>
                        <a:t>đ</a:t>
                      </a:r>
                      <a:r>
                        <a:rPr lang="en-US" sz="1800" b="1">
                          <a:effectLst/>
                        </a:rPr>
                        <a:t>ộ </a:t>
                      </a:r>
                      <a:endParaRPr lang="en-US" sz="1800" b="1">
                        <a:effectLst/>
                        <a:latin typeface="Calibri"/>
                        <a:ea typeface="SimSun"/>
                        <a:cs typeface="Times New Roman"/>
                      </a:endParaRPr>
                    </a:p>
                  </a:txBody>
                  <a:tcPr marL="0" marR="0" marT="0" marB="0" anchor="ctr"/>
                </a:tc>
                <a:tc>
                  <a:txBody>
                    <a:bodyPr/>
                    <a:lstStyle/>
                    <a:p>
                      <a:pPr indent="-3810" algn="ctr">
                        <a:lnSpc>
                          <a:spcPts val="1600"/>
                        </a:lnSpc>
                        <a:spcBef>
                          <a:spcPts val="600"/>
                        </a:spcBef>
                        <a:spcAft>
                          <a:spcPts val="0"/>
                        </a:spcAft>
                        <a:tabLst>
                          <a:tab pos="716280" algn="l"/>
                        </a:tabLst>
                      </a:pPr>
                      <a:r>
                        <a:rPr lang="en-US" sz="1800" b="1">
                          <a:effectLst/>
                        </a:rPr>
                        <a:t>N</a:t>
                      </a:r>
                      <a:r>
                        <a:rPr lang="en-US" sz="1800" b="1" spc="5">
                          <a:effectLst/>
                        </a:rPr>
                        <a:t>ộ</a:t>
                      </a:r>
                      <a:r>
                        <a:rPr lang="en-US" sz="1800" b="1">
                          <a:effectLst/>
                        </a:rPr>
                        <a:t>i dung</a:t>
                      </a:r>
                      <a:endParaRPr lang="en-US" sz="1800" b="1">
                        <a:effectLst/>
                        <a:latin typeface="Calibri"/>
                        <a:ea typeface="SimSun"/>
                        <a:cs typeface="Times New Roman"/>
                      </a:endParaRPr>
                    </a:p>
                  </a:txBody>
                  <a:tcPr marL="0" marR="0" marT="0" marB="0" anchor="ctr"/>
                </a:tc>
                <a:tc>
                  <a:txBody>
                    <a:bodyPr/>
                    <a:lstStyle/>
                    <a:p>
                      <a:pPr indent="-3810" algn="ctr">
                        <a:lnSpc>
                          <a:spcPts val="1600"/>
                        </a:lnSpc>
                        <a:spcBef>
                          <a:spcPts val="600"/>
                        </a:spcBef>
                        <a:spcAft>
                          <a:spcPts val="0"/>
                        </a:spcAft>
                        <a:tabLst>
                          <a:tab pos="716280" algn="l"/>
                        </a:tabLst>
                      </a:pPr>
                      <a:r>
                        <a:rPr lang="en-US" sz="1800" b="1">
                          <a:effectLst/>
                        </a:rPr>
                        <a:t>C</a:t>
                      </a:r>
                      <a:r>
                        <a:rPr lang="en-US" sz="1800" b="1" spc="-5">
                          <a:effectLst/>
                        </a:rPr>
                        <a:t>h</a:t>
                      </a:r>
                      <a:r>
                        <a:rPr lang="en-US" sz="1800" b="1" spc="5">
                          <a:effectLst/>
                        </a:rPr>
                        <a:t>ấ</a:t>
                      </a:r>
                      <a:r>
                        <a:rPr lang="en-US" sz="1800" b="1">
                          <a:effectLst/>
                        </a:rPr>
                        <a:t>t lượ</a:t>
                      </a:r>
                      <a:r>
                        <a:rPr lang="en-US" sz="1800" b="1" spc="-5">
                          <a:effectLst/>
                        </a:rPr>
                        <a:t>ng</a:t>
                      </a:r>
                      <a:endParaRPr lang="en-US" sz="1800" b="1">
                        <a:effectLst/>
                        <a:latin typeface="Calibri"/>
                        <a:ea typeface="SimSun"/>
                        <a:cs typeface="Times New Roman"/>
                      </a:endParaRPr>
                    </a:p>
                  </a:txBody>
                  <a:tcPr marL="0" marR="0" marT="0" marB="0" anchor="ctr"/>
                </a:tc>
              </a:tr>
              <a:tr h="729014">
                <a:tc>
                  <a:txBody>
                    <a:bodyPr/>
                    <a:lstStyle/>
                    <a:p>
                      <a:pPr algn="l">
                        <a:lnSpc>
                          <a:spcPts val="1600"/>
                        </a:lnSpc>
                        <a:spcBef>
                          <a:spcPts val="600"/>
                        </a:spcBef>
                        <a:spcAft>
                          <a:spcPts val="0"/>
                        </a:spcAft>
                      </a:pPr>
                      <a:r>
                        <a:rPr lang="en-US" sz="1800">
                          <a:effectLst/>
                        </a:rPr>
                        <a:t>M</a:t>
                      </a:r>
                      <a:r>
                        <a:rPr lang="en-US" sz="1800" spc="5">
                          <a:effectLst/>
                        </a:rPr>
                        <a:t>ứ</a:t>
                      </a:r>
                      <a:r>
                        <a:rPr lang="en-US" sz="1800">
                          <a:effectLst/>
                        </a:rPr>
                        <a:t>c </a:t>
                      </a:r>
                      <a:r>
                        <a:rPr lang="en-US" sz="1800" spc="-5">
                          <a:effectLst/>
                        </a:rPr>
                        <a:t>đ</a:t>
                      </a:r>
                      <a:r>
                        <a:rPr lang="en-US" sz="1800">
                          <a:effectLst/>
                        </a:rPr>
                        <a:t>ộ 1</a:t>
                      </a:r>
                    </a:p>
                    <a:p>
                      <a:pPr algn="l">
                        <a:lnSpc>
                          <a:spcPts val="1600"/>
                        </a:lnSpc>
                        <a:spcBef>
                          <a:spcPts val="600"/>
                        </a:spcBef>
                        <a:spcAft>
                          <a:spcPts val="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algn="l">
                        <a:lnSpc>
                          <a:spcPts val="1600"/>
                        </a:lnSpc>
                        <a:spcBef>
                          <a:spcPts val="600"/>
                        </a:spcBef>
                        <a:spcAft>
                          <a:spcPts val="0"/>
                        </a:spcAft>
                      </a:pPr>
                      <a:r>
                        <a:rPr lang="en-US" sz="1800">
                          <a:effectLst/>
                        </a:rPr>
                        <a:t>Bắt </a:t>
                      </a:r>
                      <a:r>
                        <a:rPr lang="en-US" sz="1800" spc="-95">
                          <a:effectLst/>
                        </a:rPr>
                        <a:t> </a:t>
                      </a:r>
                      <a:r>
                        <a:rPr lang="en-US" sz="1800">
                          <a:effectLst/>
                        </a:rPr>
                        <a:t>c</a:t>
                      </a:r>
                      <a:r>
                        <a:rPr lang="en-US" sz="1800" spc="5">
                          <a:effectLst/>
                        </a:rPr>
                        <a:t>h</a:t>
                      </a:r>
                      <a:r>
                        <a:rPr lang="en-US" sz="1800" spc="-5">
                          <a:effectLst/>
                        </a:rPr>
                        <a:t>ư</a:t>
                      </a:r>
                      <a:r>
                        <a:rPr lang="en-US" sz="1800" spc="5">
                          <a:effectLst/>
                        </a:rPr>
                        <a:t>ớ</a:t>
                      </a:r>
                      <a:r>
                        <a:rPr lang="en-US" sz="1800">
                          <a:effectLst/>
                        </a:rPr>
                        <a:t>c: </a:t>
                      </a:r>
                      <a:r>
                        <a:rPr lang="en-US" sz="1800" spc="-95">
                          <a:effectLst/>
                        </a:rPr>
                        <a:t> </a:t>
                      </a:r>
                      <a:r>
                        <a:rPr lang="en-US" sz="1800">
                          <a:effectLst/>
                        </a:rPr>
                        <a:t>quan  sát  và  lặp  lại  một  kỹ  năng  nào đó</a:t>
                      </a:r>
                      <a:r>
                        <a:rPr lang="en-US" sz="1800" spc="-100">
                          <a:effectLst/>
                        </a:rPr>
                        <a:t>.</a:t>
                      </a:r>
                      <a:endParaRPr lang="en-US" sz="1800">
                        <a:effectLst/>
                        <a:latin typeface="Calibri"/>
                        <a:ea typeface="SimSun"/>
                        <a:cs typeface="Times New Roman"/>
                      </a:endParaRPr>
                    </a:p>
                  </a:txBody>
                  <a:tcPr marL="0" marR="0" marT="0" marB="0" anchor="ctr"/>
                </a:tc>
                <a:tc>
                  <a:txBody>
                    <a:bodyPr/>
                    <a:lstStyle/>
                    <a:p>
                      <a:pPr algn="l">
                        <a:lnSpc>
                          <a:spcPts val="1600"/>
                        </a:lnSpc>
                        <a:spcBef>
                          <a:spcPts val="600"/>
                        </a:spcBef>
                        <a:spcAft>
                          <a:spcPts val="0"/>
                        </a:spcAft>
                      </a:pPr>
                      <a:r>
                        <a:rPr lang="en-US" sz="1800">
                          <a:effectLst/>
                        </a:rPr>
                        <a:t> </a:t>
                      </a:r>
                      <a:endParaRPr lang="en-US" sz="1800">
                        <a:effectLst/>
                        <a:latin typeface="Calibri"/>
                        <a:ea typeface="SimSun"/>
                        <a:cs typeface="Times New Roman"/>
                      </a:endParaRPr>
                    </a:p>
                  </a:txBody>
                  <a:tcPr marL="0" marR="0" marT="0" marB="0" anchor="ctr"/>
                </a:tc>
              </a:tr>
              <a:tr h="729014">
                <a:tc>
                  <a:txBody>
                    <a:bodyPr/>
                    <a:lstStyle/>
                    <a:p>
                      <a:pPr algn="l">
                        <a:lnSpc>
                          <a:spcPts val="1600"/>
                        </a:lnSpc>
                        <a:spcBef>
                          <a:spcPts val="600"/>
                        </a:spcBef>
                        <a:spcAft>
                          <a:spcPts val="0"/>
                        </a:spcAft>
                      </a:pPr>
                      <a:r>
                        <a:rPr lang="en-US" sz="1800">
                          <a:effectLst/>
                        </a:rPr>
                        <a:t>M</a:t>
                      </a:r>
                      <a:r>
                        <a:rPr lang="en-US" sz="1800" spc="5">
                          <a:effectLst/>
                        </a:rPr>
                        <a:t>ứ</a:t>
                      </a:r>
                      <a:r>
                        <a:rPr lang="en-US" sz="1800">
                          <a:effectLst/>
                        </a:rPr>
                        <a:t>c </a:t>
                      </a:r>
                      <a:r>
                        <a:rPr lang="en-US" sz="1800" spc="-5">
                          <a:effectLst/>
                        </a:rPr>
                        <a:t>đ</a:t>
                      </a:r>
                      <a:r>
                        <a:rPr lang="en-US" sz="1800">
                          <a:effectLst/>
                        </a:rPr>
                        <a:t>ộ 2</a:t>
                      </a:r>
                    </a:p>
                    <a:p>
                      <a:pPr algn="l">
                        <a:lnSpc>
                          <a:spcPts val="1600"/>
                        </a:lnSpc>
                        <a:spcBef>
                          <a:spcPts val="600"/>
                        </a:spcBef>
                        <a:spcAft>
                          <a:spcPts val="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marR="90170" algn="l">
                        <a:lnSpc>
                          <a:spcPts val="1600"/>
                        </a:lnSpc>
                        <a:spcBef>
                          <a:spcPts val="600"/>
                        </a:spcBef>
                        <a:spcAft>
                          <a:spcPts val="0"/>
                        </a:spcAft>
                      </a:pPr>
                      <a:r>
                        <a:rPr lang="en-US" sz="1800" spc="5">
                          <a:effectLst/>
                        </a:rPr>
                        <a:t>Th</a:t>
                      </a:r>
                      <a:r>
                        <a:rPr lang="en-US" sz="1800" spc="-5">
                          <a:effectLst/>
                        </a:rPr>
                        <a:t>a</a:t>
                      </a:r>
                      <a:r>
                        <a:rPr lang="en-US" sz="1800">
                          <a:effectLst/>
                        </a:rPr>
                        <a:t>o</a:t>
                      </a:r>
                      <a:r>
                        <a:rPr lang="en-US" sz="1800" spc="75">
                          <a:effectLst/>
                        </a:rPr>
                        <a:t> </a:t>
                      </a:r>
                      <a:r>
                        <a:rPr lang="en-US" sz="1800" spc="-5">
                          <a:effectLst/>
                        </a:rPr>
                        <a:t>tá</a:t>
                      </a:r>
                      <a:r>
                        <a:rPr lang="en-US" sz="1800">
                          <a:effectLst/>
                        </a:rPr>
                        <a:t>c:</a:t>
                      </a:r>
                      <a:r>
                        <a:rPr lang="en-US" sz="1800" spc="65">
                          <a:effectLst/>
                        </a:rPr>
                        <a:t> </a:t>
                      </a:r>
                      <a:r>
                        <a:rPr lang="en-US" sz="1800" spc="-5">
                          <a:effectLst/>
                        </a:rPr>
                        <a:t>h</a:t>
                      </a:r>
                      <a:r>
                        <a:rPr lang="en-US" sz="1800" spc="5">
                          <a:effectLst/>
                        </a:rPr>
                        <a:t>o</a:t>
                      </a:r>
                      <a:r>
                        <a:rPr lang="en-US" sz="1800">
                          <a:effectLst/>
                        </a:rPr>
                        <a:t>àn</a:t>
                      </a:r>
                      <a:r>
                        <a:rPr lang="en-US" sz="1800" spc="65">
                          <a:effectLst/>
                        </a:rPr>
                        <a:t> </a:t>
                      </a:r>
                      <a:r>
                        <a:rPr lang="en-US" sz="1800" spc="-5">
                          <a:effectLst/>
                        </a:rPr>
                        <a:t>t</a:t>
                      </a:r>
                      <a:r>
                        <a:rPr lang="en-US" sz="1800" spc="5">
                          <a:effectLst/>
                        </a:rPr>
                        <a:t>h</a:t>
                      </a:r>
                      <a:r>
                        <a:rPr lang="en-US" sz="1800" spc="-5">
                          <a:effectLst/>
                        </a:rPr>
                        <a:t>à</a:t>
                      </a:r>
                      <a:r>
                        <a:rPr lang="en-US" sz="1800" spc="5">
                          <a:effectLst/>
                        </a:rPr>
                        <a:t>n</a:t>
                      </a:r>
                      <a:r>
                        <a:rPr lang="en-US" sz="1800">
                          <a:effectLst/>
                        </a:rPr>
                        <a:t>h</a:t>
                      </a:r>
                      <a:r>
                        <a:rPr lang="en-US" sz="1800" spc="65">
                          <a:effectLst/>
                        </a:rPr>
                        <a:t> </a:t>
                      </a:r>
                      <a:r>
                        <a:rPr lang="en-US" sz="1800" spc="-5">
                          <a:effectLst/>
                        </a:rPr>
                        <a:t>m</a:t>
                      </a:r>
                      <a:r>
                        <a:rPr lang="en-US" sz="1800" spc="5">
                          <a:effectLst/>
                        </a:rPr>
                        <a:t>ộ</a:t>
                      </a:r>
                      <a:r>
                        <a:rPr lang="en-US" sz="1800">
                          <a:effectLst/>
                        </a:rPr>
                        <a:t>t</a:t>
                      </a:r>
                      <a:r>
                        <a:rPr lang="en-US" sz="1800" spc="70">
                          <a:effectLst/>
                        </a:rPr>
                        <a:t> </a:t>
                      </a:r>
                      <a:r>
                        <a:rPr lang="en-US" sz="1800" spc="-5">
                          <a:effectLst/>
                        </a:rPr>
                        <a:t>k</a:t>
                      </a:r>
                      <a:r>
                        <a:rPr lang="en-US" sz="1800">
                          <a:effectLst/>
                        </a:rPr>
                        <a:t>ỹ</a:t>
                      </a:r>
                      <a:r>
                        <a:rPr lang="en-US" sz="1800" spc="70">
                          <a:effectLst/>
                        </a:rPr>
                        <a:t> </a:t>
                      </a:r>
                      <a:r>
                        <a:rPr lang="en-US" sz="1800" spc="5">
                          <a:effectLst/>
                        </a:rPr>
                        <a:t>n</a:t>
                      </a:r>
                      <a:r>
                        <a:rPr lang="en-US" sz="1800">
                          <a:effectLst/>
                        </a:rPr>
                        <a:t>ăng</a:t>
                      </a:r>
                      <a:r>
                        <a:rPr lang="en-US" sz="1800" spc="65">
                          <a:effectLst/>
                        </a:rPr>
                        <a:t> </a:t>
                      </a:r>
                      <a:r>
                        <a:rPr lang="en-US" sz="1800">
                          <a:effectLst/>
                        </a:rPr>
                        <a:t>nào</a:t>
                      </a:r>
                      <a:r>
                        <a:rPr lang="en-US" sz="1800" spc="70">
                          <a:effectLst/>
                        </a:rPr>
                        <a:t> </a:t>
                      </a:r>
                      <a:r>
                        <a:rPr lang="en-US" sz="1800" spc="-5">
                          <a:effectLst/>
                        </a:rPr>
                        <a:t>đ</a:t>
                      </a:r>
                      <a:r>
                        <a:rPr lang="en-US" sz="1800">
                          <a:effectLst/>
                        </a:rPr>
                        <a:t>ó</a:t>
                      </a:r>
                      <a:r>
                        <a:rPr lang="en-US" sz="1800" spc="70">
                          <a:effectLst/>
                        </a:rPr>
                        <a:t> </a:t>
                      </a:r>
                      <a:r>
                        <a:rPr lang="en-US" sz="1800">
                          <a:effectLst/>
                        </a:rPr>
                        <a:t>theo</a:t>
                      </a:r>
                      <a:r>
                        <a:rPr lang="en-US" sz="1800" spc="70">
                          <a:effectLst/>
                        </a:rPr>
                        <a:t> </a:t>
                      </a:r>
                      <a:r>
                        <a:rPr lang="en-US" sz="1800">
                          <a:effectLst/>
                        </a:rPr>
                        <a:t>c</a:t>
                      </a:r>
                      <a:r>
                        <a:rPr lang="en-US" sz="1800" spc="5">
                          <a:effectLst/>
                        </a:rPr>
                        <a:t>h</a:t>
                      </a:r>
                      <a:r>
                        <a:rPr lang="en-US" sz="1800">
                          <a:effectLst/>
                        </a:rPr>
                        <a:t>ỉ</a:t>
                      </a:r>
                      <a:r>
                        <a:rPr lang="en-US" sz="1800" spc="5">
                          <a:effectLst/>
                        </a:rPr>
                        <a:t>d</a:t>
                      </a:r>
                      <a:r>
                        <a:rPr lang="en-US" sz="1800">
                          <a:effectLst/>
                        </a:rPr>
                        <a:t>ẫn</a:t>
                      </a:r>
                      <a:r>
                        <a:rPr lang="en-US" sz="1800" spc="-5">
                          <a:effectLst/>
                        </a:rPr>
                        <a:t> </a:t>
                      </a:r>
                      <a:r>
                        <a:rPr lang="en-US" sz="1800">
                          <a:effectLst/>
                        </a:rPr>
                        <a:t>không</a:t>
                      </a:r>
                      <a:r>
                        <a:rPr lang="en-US" sz="1800" spc="-5">
                          <a:effectLst/>
                        </a:rPr>
                        <a:t> </a:t>
                      </a:r>
                      <a:r>
                        <a:rPr lang="en-US" sz="1800">
                          <a:effectLst/>
                        </a:rPr>
                        <a:t>còn</a:t>
                      </a:r>
                      <a:r>
                        <a:rPr lang="en-US" sz="1800" spc="-5">
                          <a:effectLst/>
                        </a:rPr>
                        <a:t> </a:t>
                      </a:r>
                      <a:r>
                        <a:rPr lang="en-US" sz="1800">
                          <a:effectLst/>
                        </a:rPr>
                        <a:t>bắt c</a:t>
                      </a:r>
                      <a:r>
                        <a:rPr lang="en-US" sz="1800" spc="5">
                          <a:effectLst/>
                        </a:rPr>
                        <a:t>h</a:t>
                      </a:r>
                      <a:r>
                        <a:rPr lang="en-US" sz="1800" spc="-5">
                          <a:effectLst/>
                        </a:rPr>
                        <a:t>ư</a:t>
                      </a:r>
                      <a:r>
                        <a:rPr lang="en-US" sz="1800" spc="5">
                          <a:effectLst/>
                        </a:rPr>
                        <a:t>ớ</a:t>
                      </a:r>
                      <a:r>
                        <a:rPr lang="en-US" sz="1800">
                          <a:effectLst/>
                        </a:rPr>
                        <a:t>c</a:t>
                      </a:r>
                      <a:r>
                        <a:rPr lang="en-US" sz="1800" spc="-5">
                          <a:effectLst/>
                        </a:rPr>
                        <a:t> </a:t>
                      </a:r>
                      <a:r>
                        <a:rPr lang="en-US" sz="1800">
                          <a:effectLst/>
                        </a:rPr>
                        <a:t>máy m</a:t>
                      </a:r>
                      <a:r>
                        <a:rPr lang="en-US" sz="1800" spc="5">
                          <a:effectLst/>
                        </a:rPr>
                        <a:t>ó</a:t>
                      </a:r>
                      <a:r>
                        <a:rPr lang="en-US" sz="1800">
                          <a:effectLst/>
                        </a:rPr>
                        <a:t>c.</a:t>
                      </a:r>
                      <a:endParaRPr lang="en-US" sz="1800">
                        <a:effectLst/>
                        <a:latin typeface="Calibri"/>
                        <a:ea typeface="SimSun"/>
                        <a:cs typeface="Times New Roman"/>
                      </a:endParaRPr>
                    </a:p>
                  </a:txBody>
                  <a:tcPr marL="0" marR="0" marT="0" marB="0" anchor="ctr"/>
                </a:tc>
                <a:tc>
                  <a:txBody>
                    <a:bodyPr/>
                    <a:lstStyle/>
                    <a:p>
                      <a:pPr marL="334645" algn="l">
                        <a:lnSpc>
                          <a:spcPts val="1600"/>
                        </a:lnSpc>
                        <a:spcBef>
                          <a:spcPts val="600"/>
                        </a:spcBef>
                        <a:spcAft>
                          <a:spcPts val="0"/>
                        </a:spcAft>
                      </a:pPr>
                      <a:r>
                        <a:rPr lang="en-US" sz="1800">
                          <a:effectLst/>
                        </a:rPr>
                        <a:t> </a:t>
                      </a:r>
                      <a:endParaRPr lang="en-US" sz="1800">
                        <a:effectLst/>
                        <a:latin typeface="Calibri"/>
                        <a:ea typeface="SimSun"/>
                        <a:cs typeface="Times New Roman"/>
                      </a:endParaRPr>
                    </a:p>
                  </a:txBody>
                  <a:tcPr marL="0" marR="0" marT="0" marB="0" anchor="ctr"/>
                </a:tc>
              </a:tr>
              <a:tr h="862168">
                <a:tc>
                  <a:txBody>
                    <a:bodyPr/>
                    <a:lstStyle/>
                    <a:p>
                      <a:pPr algn="l">
                        <a:lnSpc>
                          <a:spcPts val="1600"/>
                        </a:lnSpc>
                        <a:spcBef>
                          <a:spcPts val="600"/>
                        </a:spcBef>
                        <a:spcAft>
                          <a:spcPts val="0"/>
                        </a:spcAft>
                      </a:pPr>
                      <a:r>
                        <a:rPr lang="en-US" sz="1800">
                          <a:effectLst/>
                        </a:rPr>
                        <a:t>M</a:t>
                      </a:r>
                      <a:r>
                        <a:rPr lang="en-US" sz="1800" spc="5">
                          <a:effectLst/>
                        </a:rPr>
                        <a:t>ứ</a:t>
                      </a:r>
                      <a:r>
                        <a:rPr lang="en-US" sz="1800">
                          <a:effectLst/>
                        </a:rPr>
                        <a:t>c </a:t>
                      </a:r>
                      <a:r>
                        <a:rPr lang="en-US" sz="1800" spc="-5">
                          <a:effectLst/>
                        </a:rPr>
                        <a:t>đ</a:t>
                      </a:r>
                      <a:r>
                        <a:rPr lang="en-US" sz="1800">
                          <a:effectLst/>
                        </a:rPr>
                        <a:t>ộ 3</a:t>
                      </a:r>
                    </a:p>
                    <a:p>
                      <a:pPr algn="l">
                        <a:lnSpc>
                          <a:spcPts val="1600"/>
                        </a:lnSpc>
                        <a:spcBef>
                          <a:spcPts val="600"/>
                        </a:spcBef>
                        <a:spcAft>
                          <a:spcPts val="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algn="l">
                        <a:lnSpc>
                          <a:spcPts val="1600"/>
                        </a:lnSpc>
                        <a:spcBef>
                          <a:spcPts val="600"/>
                        </a:spcBef>
                        <a:spcAft>
                          <a:spcPts val="0"/>
                        </a:spcAft>
                      </a:pPr>
                      <a:r>
                        <a:rPr lang="en-US" sz="1800">
                          <a:effectLst/>
                        </a:rPr>
                        <a:t>Ch</a:t>
                      </a:r>
                      <a:r>
                        <a:rPr lang="en-US" sz="1800" spc="5">
                          <a:effectLst/>
                        </a:rPr>
                        <a:t>u</a:t>
                      </a:r>
                      <a:r>
                        <a:rPr lang="en-US" sz="1800">
                          <a:effectLst/>
                        </a:rPr>
                        <a:t>ẩn</a:t>
                      </a:r>
                      <a:r>
                        <a:rPr lang="en-US" sz="1800" spc="110">
                          <a:effectLst/>
                        </a:rPr>
                        <a:t> </a:t>
                      </a:r>
                      <a:r>
                        <a:rPr lang="en-US" sz="1800" spc="-5">
                          <a:effectLst/>
                        </a:rPr>
                        <a:t>hó</a:t>
                      </a:r>
                      <a:r>
                        <a:rPr lang="en-US" sz="1800">
                          <a:effectLst/>
                        </a:rPr>
                        <a:t>a:</a:t>
                      </a:r>
                      <a:r>
                        <a:rPr lang="en-US" sz="1800" spc="110">
                          <a:effectLst/>
                        </a:rPr>
                        <a:t> </a:t>
                      </a:r>
                      <a:r>
                        <a:rPr lang="en-US" sz="1800">
                          <a:effectLst/>
                        </a:rPr>
                        <a:t>lặp</a:t>
                      </a:r>
                      <a:r>
                        <a:rPr lang="en-US" sz="1800" spc="115">
                          <a:effectLst/>
                        </a:rPr>
                        <a:t> </a:t>
                      </a:r>
                      <a:r>
                        <a:rPr lang="en-US" sz="1800">
                          <a:effectLst/>
                        </a:rPr>
                        <a:t>lại</a:t>
                      </a:r>
                      <a:r>
                        <a:rPr lang="en-US" sz="1800" spc="110">
                          <a:effectLst/>
                        </a:rPr>
                        <a:t> </a:t>
                      </a:r>
                      <a:r>
                        <a:rPr lang="en-US" sz="1800" spc="-5">
                          <a:effectLst/>
                        </a:rPr>
                        <a:t>k</a:t>
                      </a:r>
                      <a:r>
                        <a:rPr lang="en-US" sz="1800">
                          <a:effectLst/>
                        </a:rPr>
                        <a:t>ỹ</a:t>
                      </a:r>
                      <a:r>
                        <a:rPr lang="en-US" sz="1800" spc="110">
                          <a:effectLst/>
                        </a:rPr>
                        <a:t> </a:t>
                      </a:r>
                      <a:r>
                        <a:rPr lang="en-US" sz="1800" spc="5">
                          <a:effectLst/>
                        </a:rPr>
                        <a:t>n</a:t>
                      </a:r>
                      <a:r>
                        <a:rPr lang="en-US" sz="1800">
                          <a:effectLst/>
                        </a:rPr>
                        <a:t>ăng</a:t>
                      </a:r>
                      <a:r>
                        <a:rPr lang="en-US" sz="1800" spc="105">
                          <a:effectLst/>
                        </a:rPr>
                        <a:t> </a:t>
                      </a:r>
                      <a:r>
                        <a:rPr lang="en-US" sz="1800">
                          <a:effectLst/>
                        </a:rPr>
                        <a:t>nào</a:t>
                      </a:r>
                      <a:r>
                        <a:rPr lang="en-US" sz="1800" spc="115">
                          <a:effectLst/>
                        </a:rPr>
                        <a:t> </a:t>
                      </a:r>
                      <a:r>
                        <a:rPr lang="en-US" sz="1800" spc="-5">
                          <a:effectLst/>
                        </a:rPr>
                        <a:t>đ</a:t>
                      </a:r>
                      <a:r>
                        <a:rPr lang="en-US" sz="1800">
                          <a:effectLst/>
                        </a:rPr>
                        <a:t>ó</a:t>
                      </a:r>
                      <a:r>
                        <a:rPr lang="en-US" sz="1800" spc="115">
                          <a:effectLst/>
                        </a:rPr>
                        <a:t> </a:t>
                      </a:r>
                      <a:r>
                        <a:rPr lang="en-US" sz="1800" spc="-5">
                          <a:effectLst/>
                        </a:rPr>
                        <a:t>m</a:t>
                      </a:r>
                      <a:r>
                        <a:rPr lang="en-US" sz="1800" spc="5">
                          <a:effectLst/>
                        </a:rPr>
                        <a:t>ộ</a:t>
                      </a:r>
                      <a:r>
                        <a:rPr lang="en-US" sz="1800">
                          <a:effectLst/>
                        </a:rPr>
                        <a:t>t</a:t>
                      </a:r>
                      <a:r>
                        <a:rPr lang="en-US" sz="1800" spc="110">
                          <a:effectLst/>
                        </a:rPr>
                        <a:t> </a:t>
                      </a:r>
                      <a:r>
                        <a:rPr lang="en-US" sz="1800">
                          <a:effectLst/>
                        </a:rPr>
                        <a:t>cách</a:t>
                      </a:r>
                      <a:r>
                        <a:rPr lang="en-US" sz="1800" spc="110">
                          <a:effectLst/>
                        </a:rPr>
                        <a:t> </a:t>
                      </a:r>
                      <a:r>
                        <a:rPr lang="en-US" sz="1800">
                          <a:effectLst/>
                        </a:rPr>
                        <a:t>chính xác,</a:t>
                      </a:r>
                      <a:r>
                        <a:rPr lang="en-US" sz="1800" spc="155">
                          <a:effectLst/>
                        </a:rPr>
                        <a:t> </a:t>
                      </a:r>
                      <a:r>
                        <a:rPr lang="en-US" sz="1800">
                          <a:effectLst/>
                        </a:rPr>
                        <a:t>n</a:t>
                      </a:r>
                      <a:r>
                        <a:rPr lang="en-US" sz="1800" spc="5">
                          <a:effectLst/>
                        </a:rPr>
                        <a:t>h</a:t>
                      </a:r>
                      <a:r>
                        <a:rPr lang="en-US" sz="1800">
                          <a:effectLst/>
                        </a:rPr>
                        <a:t>ịp</a:t>
                      </a:r>
                      <a:r>
                        <a:rPr lang="en-US" sz="1800" spc="150">
                          <a:effectLst/>
                        </a:rPr>
                        <a:t> </a:t>
                      </a:r>
                      <a:r>
                        <a:rPr lang="en-US" sz="1800">
                          <a:effectLst/>
                        </a:rPr>
                        <a:t>nhàng,</a:t>
                      </a:r>
                      <a:r>
                        <a:rPr lang="en-US" sz="1800" spc="150">
                          <a:effectLst/>
                        </a:rPr>
                        <a:t> </a:t>
                      </a:r>
                      <a:r>
                        <a:rPr lang="en-US" sz="1800" spc="5">
                          <a:effectLst/>
                        </a:rPr>
                        <a:t>đ</a:t>
                      </a:r>
                      <a:r>
                        <a:rPr lang="en-US" sz="1800" spc="-5">
                          <a:effectLst/>
                        </a:rPr>
                        <a:t>ún</a:t>
                      </a:r>
                      <a:r>
                        <a:rPr lang="en-US" sz="1800">
                          <a:effectLst/>
                        </a:rPr>
                        <a:t>g</a:t>
                      </a:r>
                      <a:r>
                        <a:rPr lang="en-US" sz="1800" spc="150">
                          <a:effectLst/>
                        </a:rPr>
                        <a:t> </a:t>
                      </a:r>
                      <a:r>
                        <a:rPr lang="en-US" sz="1800" spc="5">
                          <a:effectLst/>
                        </a:rPr>
                        <a:t>đ</a:t>
                      </a:r>
                      <a:r>
                        <a:rPr lang="en-US" sz="1800" spc="-5">
                          <a:effectLst/>
                        </a:rPr>
                        <a:t>ắ</a:t>
                      </a:r>
                      <a:r>
                        <a:rPr lang="en-US" sz="1800">
                          <a:effectLst/>
                        </a:rPr>
                        <a:t>n,</a:t>
                      </a:r>
                      <a:r>
                        <a:rPr lang="en-US" sz="1800" spc="155">
                          <a:effectLst/>
                        </a:rPr>
                        <a:t> </a:t>
                      </a:r>
                      <a:r>
                        <a:rPr lang="en-US" sz="1800">
                          <a:effectLst/>
                        </a:rPr>
                        <a:t>th</a:t>
                      </a:r>
                      <a:r>
                        <a:rPr lang="en-US" sz="1800" spc="5">
                          <a:effectLst/>
                        </a:rPr>
                        <a:t>ư</a:t>
                      </a:r>
                      <a:r>
                        <a:rPr lang="en-US" sz="1800">
                          <a:effectLst/>
                        </a:rPr>
                        <a:t>ờng</a:t>
                      </a:r>
                      <a:r>
                        <a:rPr lang="en-US" sz="1800" spc="155">
                          <a:effectLst/>
                        </a:rPr>
                        <a:t> </a:t>
                      </a:r>
                      <a:r>
                        <a:rPr lang="en-US" sz="1800">
                          <a:effectLst/>
                        </a:rPr>
                        <a:t>th</a:t>
                      </a:r>
                      <a:r>
                        <a:rPr lang="en-US" sz="1800" spc="5">
                          <a:effectLst/>
                        </a:rPr>
                        <a:t>ự</a:t>
                      </a:r>
                      <a:r>
                        <a:rPr lang="en-US" sz="1800">
                          <a:effectLst/>
                        </a:rPr>
                        <a:t>c</a:t>
                      </a:r>
                      <a:r>
                        <a:rPr lang="en-US" sz="1800" spc="150">
                          <a:effectLst/>
                        </a:rPr>
                        <a:t> </a:t>
                      </a:r>
                      <a:r>
                        <a:rPr lang="en-US" sz="1800">
                          <a:effectLst/>
                        </a:rPr>
                        <a:t>hiện</a:t>
                      </a:r>
                      <a:r>
                        <a:rPr lang="en-US" sz="1800" spc="160">
                          <a:effectLst/>
                        </a:rPr>
                        <a:t> </a:t>
                      </a:r>
                      <a:r>
                        <a:rPr lang="en-US" sz="1800" spc="-5">
                          <a:effectLst/>
                        </a:rPr>
                        <a:t>m</a:t>
                      </a:r>
                      <a:r>
                        <a:rPr lang="en-US" sz="1800" spc="5">
                          <a:effectLst/>
                        </a:rPr>
                        <a:t>ộ</a:t>
                      </a:r>
                      <a:r>
                        <a:rPr lang="en-US" sz="1800">
                          <a:effectLst/>
                        </a:rPr>
                        <a:t>t cách </a:t>
                      </a:r>
                      <a:r>
                        <a:rPr lang="en-US" sz="1800" spc="5">
                          <a:effectLst/>
                        </a:rPr>
                        <a:t>độ</a:t>
                      </a:r>
                      <a:r>
                        <a:rPr lang="en-US" sz="1800">
                          <a:effectLst/>
                        </a:rPr>
                        <a:t>c l</a:t>
                      </a:r>
                      <a:r>
                        <a:rPr lang="en-US" sz="1800" spc="-5">
                          <a:effectLst/>
                        </a:rPr>
                        <a:t>ậ</a:t>
                      </a:r>
                      <a:r>
                        <a:rPr lang="en-US" sz="1800">
                          <a:effectLst/>
                        </a:rPr>
                        <a:t>p, không p</a:t>
                      </a:r>
                      <a:r>
                        <a:rPr lang="en-US" sz="1800" spc="5">
                          <a:effectLst/>
                        </a:rPr>
                        <a:t>h</a:t>
                      </a:r>
                      <a:r>
                        <a:rPr lang="en-US" sz="1800">
                          <a:effectLst/>
                        </a:rPr>
                        <a:t>ải </a:t>
                      </a:r>
                      <a:r>
                        <a:rPr lang="en-US" sz="1800" spc="5">
                          <a:effectLst/>
                        </a:rPr>
                        <a:t>h</a:t>
                      </a:r>
                      <a:r>
                        <a:rPr lang="en-US" sz="1800" spc="-5">
                          <a:effectLst/>
                        </a:rPr>
                        <a:t>ư</a:t>
                      </a:r>
                      <a:r>
                        <a:rPr lang="en-US" sz="1800" spc="5">
                          <a:effectLst/>
                        </a:rPr>
                        <a:t>ớ</a:t>
                      </a:r>
                      <a:r>
                        <a:rPr lang="en-US" sz="1800">
                          <a:effectLst/>
                        </a:rPr>
                        <a:t>ng</a:t>
                      </a:r>
                      <a:r>
                        <a:rPr lang="en-US" sz="1800" spc="-10">
                          <a:effectLst/>
                        </a:rPr>
                        <a:t> </a:t>
                      </a:r>
                      <a:r>
                        <a:rPr lang="en-US" sz="1800" spc="10">
                          <a:effectLst/>
                        </a:rPr>
                        <a:t>d</a:t>
                      </a:r>
                      <a:r>
                        <a:rPr lang="en-US" sz="1800">
                          <a:effectLst/>
                        </a:rPr>
                        <a:t>ẫn.</a:t>
                      </a:r>
                      <a:endParaRPr lang="en-US" sz="1800">
                        <a:effectLst/>
                        <a:latin typeface="Calibri"/>
                        <a:ea typeface="SimSun"/>
                        <a:cs typeface="Times New Roman"/>
                      </a:endParaRPr>
                    </a:p>
                  </a:txBody>
                  <a:tcPr marL="0" marR="0" marT="0" marB="0" anchor="ctr"/>
                </a:tc>
                <a:tc>
                  <a:txBody>
                    <a:bodyPr/>
                    <a:lstStyle/>
                    <a:p>
                      <a:pPr indent="-90170" algn="l">
                        <a:lnSpc>
                          <a:spcPts val="1500"/>
                        </a:lnSpc>
                        <a:spcBef>
                          <a:spcPts val="6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ợng </a:t>
                      </a:r>
                      <a:endParaRPr lang="en-US" sz="1800">
                        <a:effectLst/>
                        <a:latin typeface="Calibri"/>
                        <a:ea typeface="SimSun"/>
                        <a:cs typeface="Times New Roman"/>
                      </a:endParaRPr>
                    </a:p>
                  </a:txBody>
                  <a:tcPr marL="0" marR="0" marT="0" marB="0" anchor="ctr"/>
                </a:tc>
              </a:tr>
              <a:tr h="729014">
                <a:tc>
                  <a:txBody>
                    <a:bodyPr/>
                    <a:lstStyle/>
                    <a:p>
                      <a:pPr algn="l">
                        <a:lnSpc>
                          <a:spcPts val="1600"/>
                        </a:lnSpc>
                        <a:spcBef>
                          <a:spcPts val="600"/>
                        </a:spcBef>
                        <a:spcAft>
                          <a:spcPts val="0"/>
                        </a:spcAft>
                      </a:pPr>
                      <a:r>
                        <a:rPr lang="en-US" sz="1800">
                          <a:effectLst/>
                        </a:rPr>
                        <a:t>M</a:t>
                      </a:r>
                      <a:r>
                        <a:rPr lang="en-US" sz="1800" spc="5">
                          <a:effectLst/>
                        </a:rPr>
                        <a:t>ứ</a:t>
                      </a:r>
                      <a:r>
                        <a:rPr lang="en-US" sz="1800">
                          <a:effectLst/>
                        </a:rPr>
                        <a:t>c </a:t>
                      </a:r>
                      <a:r>
                        <a:rPr lang="en-US" sz="1800" spc="-5">
                          <a:effectLst/>
                        </a:rPr>
                        <a:t>đ</a:t>
                      </a:r>
                      <a:r>
                        <a:rPr lang="en-US" sz="1800">
                          <a:effectLst/>
                        </a:rPr>
                        <a:t>ộ 4</a:t>
                      </a:r>
                    </a:p>
                    <a:p>
                      <a:pPr algn="l">
                        <a:lnSpc>
                          <a:spcPts val="1600"/>
                        </a:lnSpc>
                        <a:spcBef>
                          <a:spcPts val="600"/>
                        </a:spcBef>
                        <a:spcAft>
                          <a:spcPts val="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algn="l">
                        <a:lnSpc>
                          <a:spcPts val="1600"/>
                        </a:lnSpc>
                        <a:spcBef>
                          <a:spcPts val="600"/>
                        </a:spcBef>
                        <a:spcAft>
                          <a:spcPts val="0"/>
                        </a:spcAft>
                      </a:pPr>
                      <a:r>
                        <a:rPr lang="en-US" sz="1800">
                          <a:effectLst/>
                        </a:rPr>
                        <a:t>P</a:t>
                      </a:r>
                      <a:r>
                        <a:rPr lang="en-US" sz="1800" spc="-5">
                          <a:effectLst/>
                        </a:rPr>
                        <a:t>h</a:t>
                      </a:r>
                      <a:r>
                        <a:rPr lang="en-US" sz="1800" spc="5">
                          <a:effectLst/>
                        </a:rPr>
                        <a:t>ố</a:t>
                      </a:r>
                      <a:r>
                        <a:rPr lang="en-US" sz="1800">
                          <a:effectLst/>
                        </a:rPr>
                        <a:t>i</a:t>
                      </a:r>
                      <a:r>
                        <a:rPr lang="en-US" sz="1800" spc="80">
                          <a:effectLst/>
                        </a:rPr>
                        <a:t> </a:t>
                      </a:r>
                      <a:r>
                        <a:rPr lang="en-US" sz="1800" spc="-5">
                          <a:effectLst/>
                        </a:rPr>
                        <a:t>h</a:t>
                      </a:r>
                      <a:r>
                        <a:rPr lang="en-US" sz="1800" spc="5">
                          <a:effectLst/>
                        </a:rPr>
                        <a:t>ợ</a:t>
                      </a:r>
                      <a:r>
                        <a:rPr lang="en-US" sz="1800">
                          <a:effectLst/>
                        </a:rPr>
                        <a:t>p:</a:t>
                      </a:r>
                      <a:r>
                        <a:rPr lang="en-US" sz="1800" spc="85">
                          <a:effectLst/>
                        </a:rPr>
                        <a:t> </a:t>
                      </a:r>
                      <a:r>
                        <a:rPr lang="en-US" sz="1800" spc="5">
                          <a:effectLst/>
                        </a:rPr>
                        <a:t>k</a:t>
                      </a:r>
                      <a:r>
                        <a:rPr lang="en-US" sz="1800">
                          <a:effectLst/>
                        </a:rPr>
                        <a:t>ết</a:t>
                      </a:r>
                      <a:r>
                        <a:rPr lang="en-US" sz="1800" spc="80">
                          <a:effectLst/>
                        </a:rPr>
                        <a:t> </a:t>
                      </a:r>
                      <a:r>
                        <a:rPr lang="en-US" sz="1800" spc="5">
                          <a:effectLst/>
                        </a:rPr>
                        <a:t>h</a:t>
                      </a:r>
                      <a:r>
                        <a:rPr lang="en-US" sz="1800" spc="-5">
                          <a:effectLst/>
                        </a:rPr>
                        <a:t>ợ</a:t>
                      </a:r>
                      <a:r>
                        <a:rPr lang="en-US" sz="1800">
                          <a:effectLst/>
                        </a:rPr>
                        <a:t>p</a:t>
                      </a:r>
                      <a:r>
                        <a:rPr lang="en-US" sz="1800" spc="80">
                          <a:effectLst/>
                        </a:rPr>
                        <a:t> </a:t>
                      </a:r>
                      <a:r>
                        <a:rPr lang="en-US" sz="1800" spc="5">
                          <a:effectLst/>
                        </a:rPr>
                        <a:t>đ</a:t>
                      </a:r>
                      <a:r>
                        <a:rPr lang="en-US" sz="1800" spc="-5">
                          <a:effectLst/>
                        </a:rPr>
                        <a:t>ư</a:t>
                      </a:r>
                      <a:r>
                        <a:rPr lang="en-US" sz="1800" spc="5">
                          <a:effectLst/>
                        </a:rPr>
                        <a:t>ợ</a:t>
                      </a:r>
                      <a:r>
                        <a:rPr lang="en-US" sz="1800">
                          <a:effectLst/>
                        </a:rPr>
                        <a:t>c</a:t>
                      </a:r>
                      <a:r>
                        <a:rPr lang="en-US" sz="1800" spc="80">
                          <a:effectLst/>
                        </a:rPr>
                        <a:t> </a:t>
                      </a:r>
                      <a:r>
                        <a:rPr lang="en-US" sz="1800">
                          <a:effectLst/>
                        </a:rPr>
                        <a:t>nhiều</a:t>
                      </a:r>
                      <a:r>
                        <a:rPr lang="en-US" sz="1800" spc="85">
                          <a:effectLst/>
                        </a:rPr>
                        <a:t> </a:t>
                      </a:r>
                      <a:r>
                        <a:rPr lang="en-US" sz="1800" spc="-5">
                          <a:effectLst/>
                        </a:rPr>
                        <a:t>k</a:t>
                      </a:r>
                      <a:r>
                        <a:rPr lang="en-US" sz="1800">
                          <a:effectLst/>
                        </a:rPr>
                        <a:t>ỹ</a:t>
                      </a:r>
                      <a:r>
                        <a:rPr lang="en-US" sz="1800" spc="85">
                          <a:effectLst/>
                        </a:rPr>
                        <a:t> </a:t>
                      </a:r>
                      <a:r>
                        <a:rPr lang="en-US" sz="1800" spc="5">
                          <a:effectLst/>
                        </a:rPr>
                        <a:t>n</a:t>
                      </a:r>
                      <a:r>
                        <a:rPr lang="en-US" sz="1800" spc="-5">
                          <a:effectLst/>
                        </a:rPr>
                        <a:t>ă</a:t>
                      </a:r>
                      <a:r>
                        <a:rPr lang="en-US" sz="1800">
                          <a:effectLst/>
                        </a:rPr>
                        <a:t>ng</a:t>
                      </a:r>
                      <a:r>
                        <a:rPr lang="en-US" sz="1800" spc="85">
                          <a:effectLst/>
                        </a:rPr>
                        <a:t> </a:t>
                      </a:r>
                      <a:r>
                        <a:rPr lang="en-US" sz="1800" spc="-10">
                          <a:effectLst/>
                        </a:rPr>
                        <a:t>t</a:t>
                      </a:r>
                      <a:r>
                        <a:rPr lang="en-US" sz="1800" spc="5">
                          <a:effectLst/>
                        </a:rPr>
                        <a:t>h</a:t>
                      </a:r>
                      <a:r>
                        <a:rPr lang="en-US" sz="1800" spc="-10">
                          <a:effectLst/>
                        </a:rPr>
                        <a:t>e</a:t>
                      </a:r>
                      <a:r>
                        <a:rPr lang="en-US" sz="1800">
                          <a:effectLst/>
                        </a:rPr>
                        <a:t>o</a:t>
                      </a:r>
                      <a:r>
                        <a:rPr lang="en-US" sz="1800" spc="85">
                          <a:effectLst/>
                        </a:rPr>
                        <a:t> </a:t>
                      </a:r>
                      <a:r>
                        <a:rPr lang="en-US" sz="1800">
                          <a:effectLst/>
                        </a:rPr>
                        <a:t>thứ</a:t>
                      </a:r>
                      <a:r>
                        <a:rPr lang="en-US" sz="1800" spc="85">
                          <a:effectLst/>
                        </a:rPr>
                        <a:t> </a:t>
                      </a:r>
                      <a:r>
                        <a:rPr lang="en-US" sz="1800">
                          <a:effectLst/>
                        </a:rPr>
                        <a:t>tự xác </a:t>
                      </a:r>
                      <a:r>
                        <a:rPr lang="en-US" sz="1800" spc="5">
                          <a:effectLst/>
                        </a:rPr>
                        <a:t>đ</a:t>
                      </a:r>
                      <a:r>
                        <a:rPr lang="en-US" sz="1800">
                          <a:effectLst/>
                        </a:rPr>
                        <a:t>ịnh </a:t>
                      </a:r>
                      <a:r>
                        <a:rPr lang="en-US" sz="1800" spc="-5">
                          <a:effectLst/>
                        </a:rPr>
                        <a:t>m</a:t>
                      </a:r>
                      <a:r>
                        <a:rPr lang="en-US" sz="1800" spc="5">
                          <a:effectLst/>
                        </a:rPr>
                        <a:t>ộ</a:t>
                      </a:r>
                      <a:r>
                        <a:rPr lang="en-US" sz="1800">
                          <a:effectLst/>
                        </a:rPr>
                        <a:t>t cách n</a:t>
                      </a:r>
                      <a:r>
                        <a:rPr lang="en-US" sz="1800" spc="5">
                          <a:effectLst/>
                        </a:rPr>
                        <a:t>h</a:t>
                      </a:r>
                      <a:r>
                        <a:rPr lang="en-US" sz="1800">
                          <a:effectLst/>
                        </a:rPr>
                        <a:t>ịp nhàng và</a:t>
                      </a:r>
                      <a:r>
                        <a:rPr lang="en-US" sz="1800" spc="-5">
                          <a:effectLst/>
                        </a:rPr>
                        <a:t> </a:t>
                      </a:r>
                      <a:r>
                        <a:rPr lang="en-US" sz="1800" spc="5">
                          <a:effectLst/>
                        </a:rPr>
                        <a:t>ổ</a:t>
                      </a:r>
                      <a:r>
                        <a:rPr lang="en-US" sz="1800">
                          <a:effectLst/>
                        </a:rPr>
                        <a:t>n</a:t>
                      </a:r>
                      <a:r>
                        <a:rPr lang="en-US" sz="1800" spc="-5">
                          <a:effectLst/>
                        </a:rPr>
                        <a:t> </a:t>
                      </a:r>
                      <a:r>
                        <a:rPr lang="en-US" sz="1800" spc="5">
                          <a:effectLst/>
                        </a:rPr>
                        <a:t>đ</a:t>
                      </a:r>
                      <a:r>
                        <a:rPr lang="en-US" sz="1800">
                          <a:effectLst/>
                        </a:rPr>
                        <a:t>ịnh.</a:t>
                      </a:r>
                      <a:endParaRPr lang="en-US" sz="1800">
                        <a:effectLst/>
                        <a:latin typeface="Calibri"/>
                        <a:ea typeface="SimSun"/>
                        <a:cs typeface="Times New Roman"/>
                      </a:endParaRPr>
                    </a:p>
                  </a:txBody>
                  <a:tcPr marL="0" marR="0" marT="0" marB="0" anchor="ctr"/>
                </a:tc>
                <a:tc>
                  <a:txBody>
                    <a:bodyPr/>
                    <a:lstStyle/>
                    <a:p>
                      <a:pPr algn="l">
                        <a:lnSpc>
                          <a:spcPts val="1200"/>
                        </a:lnSpc>
                        <a:spcBef>
                          <a:spcPts val="3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ợng cao</a:t>
                      </a:r>
                      <a:endParaRPr lang="en-US" sz="1800">
                        <a:effectLst/>
                        <a:latin typeface="Calibri"/>
                        <a:ea typeface="SimSun"/>
                        <a:cs typeface="Times New Roman"/>
                      </a:endParaRPr>
                    </a:p>
                  </a:txBody>
                  <a:tcPr marL="0" marR="0" marT="0" marB="0" anchor="ctr"/>
                </a:tc>
              </a:tr>
              <a:tr h="862168">
                <a:tc>
                  <a:txBody>
                    <a:bodyPr/>
                    <a:lstStyle/>
                    <a:p>
                      <a:pPr algn="l">
                        <a:lnSpc>
                          <a:spcPts val="1600"/>
                        </a:lnSpc>
                        <a:spcBef>
                          <a:spcPts val="600"/>
                        </a:spcBef>
                        <a:spcAft>
                          <a:spcPts val="0"/>
                        </a:spcAft>
                      </a:pPr>
                      <a:r>
                        <a:rPr lang="en-US" sz="1800">
                          <a:effectLst/>
                        </a:rPr>
                        <a:t>M</a:t>
                      </a:r>
                      <a:r>
                        <a:rPr lang="en-US" sz="1800" spc="5">
                          <a:effectLst/>
                        </a:rPr>
                        <a:t>ứ</a:t>
                      </a:r>
                      <a:r>
                        <a:rPr lang="en-US" sz="1800">
                          <a:effectLst/>
                        </a:rPr>
                        <a:t>c </a:t>
                      </a:r>
                      <a:r>
                        <a:rPr lang="en-US" sz="1800" spc="-5">
                          <a:effectLst/>
                        </a:rPr>
                        <a:t>đ</a:t>
                      </a:r>
                      <a:r>
                        <a:rPr lang="en-US" sz="1800">
                          <a:effectLst/>
                        </a:rPr>
                        <a:t>ộ 5</a:t>
                      </a:r>
                    </a:p>
                    <a:p>
                      <a:pPr algn="l">
                        <a:lnSpc>
                          <a:spcPts val="1600"/>
                        </a:lnSpc>
                        <a:spcBef>
                          <a:spcPts val="600"/>
                        </a:spcBef>
                        <a:spcAft>
                          <a:spcPts val="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algn="l">
                        <a:lnSpc>
                          <a:spcPts val="1600"/>
                        </a:lnSpc>
                        <a:spcBef>
                          <a:spcPts val="600"/>
                        </a:spcBef>
                        <a:spcAft>
                          <a:spcPts val="0"/>
                        </a:spcAft>
                      </a:pPr>
                      <a:r>
                        <a:rPr lang="en-US" sz="1800" spc="5" smtClean="0">
                          <a:effectLst/>
                        </a:rPr>
                        <a:t>Tự</a:t>
                      </a:r>
                      <a:r>
                        <a:rPr lang="en-US" sz="1800" spc="5" baseline="0" smtClean="0">
                          <a:effectLst/>
                        </a:rPr>
                        <a:t> nhiên</a:t>
                      </a:r>
                      <a:r>
                        <a:rPr lang="en-US" sz="1800" smtClean="0">
                          <a:effectLst/>
                        </a:rPr>
                        <a:t>:</a:t>
                      </a:r>
                      <a:r>
                        <a:rPr lang="en-US" sz="1800" spc="160" smtClean="0">
                          <a:effectLst/>
                        </a:rPr>
                        <a:t> </a:t>
                      </a:r>
                      <a:r>
                        <a:rPr lang="en-US" sz="1800">
                          <a:effectLst/>
                        </a:rPr>
                        <a:t>hoàn</a:t>
                      </a:r>
                      <a:r>
                        <a:rPr lang="en-US" sz="1800" spc="160">
                          <a:effectLst/>
                        </a:rPr>
                        <a:t> </a:t>
                      </a:r>
                      <a:r>
                        <a:rPr lang="en-US" sz="1800" spc="-10">
                          <a:effectLst/>
                        </a:rPr>
                        <a:t>t</a:t>
                      </a:r>
                      <a:r>
                        <a:rPr lang="en-US" sz="1800" spc="5">
                          <a:effectLst/>
                        </a:rPr>
                        <a:t>h</a:t>
                      </a:r>
                      <a:r>
                        <a:rPr lang="en-US" sz="1800">
                          <a:effectLst/>
                        </a:rPr>
                        <a:t>ành</a:t>
                      </a:r>
                      <a:r>
                        <a:rPr lang="en-US" sz="1800" spc="160">
                          <a:effectLst/>
                        </a:rPr>
                        <a:t> </a:t>
                      </a:r>
                      <a:r>
                        <a:rPr lang="en-US" sz="1800" spc="-10">
                          <a:effectLst/>
                        </a:rPr>
                        <a:t>m</a:t>
                      </a:r>
                      <a:r>
                        <a:rPr lang="en-US" sz="1800" spc="5">
                          <a:effectLst/>
                        </a:rPr>
                        <a:t>ộ</a:t>
                      </a:r>
                      <a:r>
                        <a:rPr lang="en-US" sz="1800">
                          <a:effectLst/>
                        </a:rPr>
                        <a:t>t</a:t>
                      </a:r>
                      <a:r>
                        <a:rPr lang="en-US" sz="1800" spc="155">
                          <a:effectLst/>
                        </a:rPr>
                        <a:t> </a:t>
                      </a:r>
                      <a:r>
                        <a:rPr lang="en-US" sz="1800">
                          <a:effectLst/>
                        </a:rPr>
                        <a:t>hay</a:t>
                      </a:r>
                      <a:r>
                        <a:rPr lang="en-US" sz="1800" spc="155">
                          <a:effectLst/>
                        </a:rPr>
                        <a:t> </a:t>
                      </a:r>
                      <a:r>
                        <a:rPr lang="en-US" sz="1800">
                          <a:effectLst/>
                        </a:rPr>
                        <a:t>nh</a:t>
                      </a:r>
                      <a:r>
                        <a:rPr lang="en-US" sz="1800" spc="-5">
                          <a:effectLst/>
                        </a:rPr>
                        <a:t>iề</a:t>
                      </a:r>
                      <a:r>
                        <a:rPr lang="en-US" sz="1800">
                          <a:effectLst/>
                        </a:rPr>
                        <a:t>u</a:t>
                      </a:r>
                      <a:r>
                        <a:rPr lang="en-US" sz="1800" spc="160">
                          <a:effectLst/>
                        </a:rPr>
                        <a:t> </a:t>
                      </a:r>
                      <a:r>
                        <a:rPr lang="en-US" sz="1800" spc="5">
                          <a:effectLst/>
                        </a:rPr>
                        <a:t>k</a:t>
                      </a:r>
                      <a:r>
                        <a:rPr lang="en-US" sz="1800">
                          <a:effectLst/>
                        </a:rPr>
                        <a:t>ỹ</a:t>
                      </a:r>
                      <a:r>
                        <a:rPr lang="en-US" sz="1800" spc="160">
                          <a:effectLst/>
                        </a:rPr>
                        <a:t> </a:t>
                      </a:r>
                      <a:r>
                        <a:rPr lang="en-US" sz="1800" spc="5">
                          <a:effectLst/>
                        </a:rPr>
                        <a:t>n</a:t>
                      </a:r>
                      <a:r>
                        <a:rPr lang="en-US" sz="1800">
                          <a:effectLst/>
                        </a:rPr>
                        <a:t>ăng </a:t>
                      </a:r>
                      <a:r>
                        <a:rPr lang="en-US" sz="1800" spc="-5">
                          <a:effectLst/>
                        </a:rPr>
                        <a:t>m</a:t>
                      </a:r>
                      <a:r>
                        <a:rPr lang="en-US" sz="1800" spc="5">
                          <a:effectLst/>
                        </a:rPr>
                        <a:t>ộ</a:t>
                      </a:r>
                      <a:r>
                        <a:rPr lang="en-US" sz="1800">
                          <a:effectLst/>
                        </a:rPr>
                        <a:t>t</a:t>
                      </a:r>
                      <a:r>
                        <a:rPr lang="en-US" sz="1800" spc="60">
                          <a:effectLst/>
                        </a:rPr>
                        <a:t> </a:t>
                      </a:r>
                      <a:r>
                        <a:rPr lang="en-US" sz="1800">
                          <a:effectLst/>
                        </a:rPr>
                        <a:t>cách</a:t>
                      </a:r>
                      <a:r>
                        <a:rPr lang="en-US" sz="1800" spc="60">
                          <a:effectLst/>
                        </a:rPr>
                        <a:t> </a:t>
                      </a:r>
                      <a:r>
                        <a:rPr lang="en-US" sz="1800" spc="-5">
                          <a:effectLst/>
                        </a:rPr>
                        <a:t>d</a:t>
                      </a:r>
                      <a:r>
                        <a:rPr lang="en-US" sz="1800">
                          <a:effectLst/>
                        </a:rPr>
                        <a:t>ễ</a:t>
                      </a:r>
                      <a:r>
                        <a:rPr lang="en-US" sz="1800" spc="65">
                          <a:effectLst/>
                        </a:rPr>
                        <a:t> </a:t>
                      </a:r>
                      <a:r>
                        <a:rPr lang="en-US" sz="1800">
                          <a:effectLst/>
                        </a:rPr>
                        <a:t>dàng</a:t>
                      </a:r>
                      <a:r>
                        <a:rPr lang="en-US" sz="1800" spc="65">
                          <a:effectLst/>
                        </a:rPr>
                        <a:t> </a:t>
                      </a:r>
                      <a:r>
                        <a:rPr lang="en-US" sz="1800">
                          <a:effectLst/>
                        </a:rPr>
                        <a:t>và</a:t>
                      </a:r>
                      <a:r>
                        <a:rPr lang="en-US" sz="1800" spc="65">
                          <a:effectLst/>
                        </a:rPr>
                        <a:t> </a:t>
                      </a:r>
                      <a:r>
                        <a:rPr lang="en-US" sz="1800" spc="-10">
                          <a:effectLst/>
                        </a:rPr>
                        <a:t>t</a:t>
                      </a:r>
                      <a:r>
                        <a:rPr lang="en-US" sz="1800">
                          <a:effectLst/>
                        </a:rPr>
                        <a:t>rở</a:t>
                      </a:r>
                      <a:r>
                        <a:rPr lang="en-US" sz="1800" spc="70">
                          <a:effectLst/>
                        </a:rPr>
                        <a:t> </a:t>
                      </a:r>
                      <a:r>
                        <a:rPr lang="en-US" sz="1800">
                          <a:effectLst/>
                        </a:rPr>
                        <a:t>thành</a:t>
                      </a:r>
                      <a:r>
                        <a:rPr lang="en-US" sz="1800" spc="65">
                          <a:effectLst/>
                        </a:rPr>
                        <a:t> </a:t>
                      </a:r>
                      <a:r>
                        <a:rPr lang="en-US" sz="1800">
                          <a:effectLst/>
                        </a:rPr>
                        <a:t>tự</a:t>
                      </a:r>
                      <a:r>
                        <a:rPr lang="en-US" sz="1800" spc="60">
                          <a:effectLst/>
                        </a:rPr>
                        <a:t> </a:t>
                      </a:r>
                      <a:r>
                        <a:rPr lang="en-US" sz="1800">
                          <a:effectLst/>
                        </a:rPr>
                        <a:t>nhiên,</a:t>
                      </a:r>
                      <a:r>
                        <a:rPr lang="en-US" sz="1800" spc="60">
                          <a:effectLst/>
                        </a:rPr>
                        <a:t> </a:t>
                      </a:r>
                      <a:r>
                        <a:rPr lang="en-US" sz="1800">
                          <a:effectLst/>
                        </a:rPr>
                        <a:t>không</a:t>
                      </a:r>
                      <a:r>
                        <a:rPr lang="en-US" sz="1800" spc="65">
                          <a:effectLst/>
                        </a:rPr>
                        <a:t> </a:t>
                      </a:r>
                      <a:r>
                        <a:rPr lang="en-US" sz="1800" spc="-5">
                          <a:effectLst/>
                        </a:rPr>
                        <a:t>đ</a:t>
                      </a:r>
                      <a:r>
                        <a:rPr lang="en-US" sz="1800" spc="5">
                          <a:effectLst/>
                        </a:rPr>
                        <a:t>òi hỏ</a:t>
                      </a:r>
                      <a:r>
                        <a:rPr lang="en-US" sz="1800">
                          <a:effectLst/>
                        </a:rPr>
                        <a:t>i sự </a:t>
                      </a:r>
                      <a:r>
                        <a:rPr lang="en-US" sz="1800" spc="5">
                          <a:effectLst/>
                        </a:rPr>
                        <a:t>g</a:t>
                      </a:r>
                      <a:r>
                        <a:rPr lang="en-US" sz="1800">
                          <a:effectLst/>
                        </a:rPr>
                        <a:t>ắ</a:t>
                      </a:r>
                      <a:r>
                        <a:rPr lang="en-US" sz="1800" spc="-5">
                          <a:effectLst/>
                        </a:rPr>
                        <a:t>n</a:t>
                      </a:r>
                      <a:r>
                        <a:rPr lang="en-US" sz="1800">
                          <a:effectLst/>
                        </a:rPr>
                        <a:t>g</a:t>
                      </a:r>
                      <a:r>
                        <a:rPr lang="en-US" sz="1800" spc="-5">
                          <a:effectLst/>
                        </a:rPr>
                        <a:t> </a:t>
                      </a:r>
                      <a:r>
                        <a:rPr lang="en-US" sz="1800">
                          <a:effectLst/>
                        </a:rPr>
                        <a:t>s</a:t>
                      </a:r>
                      <a:r>
                        <a:rPr lang="en-US" sz="1800" spc="5">
                          <a:effectLst/>
                        </a:rPr>
                        <a:t>ứ</a:t>
                      </a:r>
                      <a:r>
                        <a:rPr lang="en-US" sz="1800">
                          <a:effectLst/>
                        </a:rPr>
                        <a:t>c </a:t>
                      </a:r>
                      <a:r>
                        <a:rPr lang="en-US" sz="1800" spc="5">
                          <a:effectLst/>
                        </a:rPr>
                        <a:t>v</a:t>
                      </a:r>
                      <a:r>
                        <a:rPr lang="en-US" sz="1800">
                          <a:effectLst/>
                        </a:rPr>
                        <a:t>ề trí </a:t>
                      </a:r>
                      <a:r>
                        <a:rPr lang="en-US" sz="1800" spc="5">
                          <a:effectLst/>
                        </a:rPr>
                        <a:t>lự</a:t>
                      </a:r>
                      <a:r>
                        <a:rPr lang="en-US" sz="1800">
                          <a:effectLst/>
                        </a:rPr>
                        <a:t>c và t</a:t>
                      </a:r>
                      <a:r>
                        <a:rPr lang="en-US" sz="1800" spc="5">
                          <a:effectLst/>
                        </a:rPr>
                        <a:t>h</a:t>
                      </a:r>
                      <a:r>
                        <a:rPr lang="en-US" sz="1800">
                          <a:effectLst/>
                        </a:rPr>
                        <a:t>ể lực.</a:t>
                      </a:r>
                      <a:endParaRPr lang="en-US" sz="1800">
                        <a:effectLst/>
                        <a:latin typeface="Calibri"/>
                        <a:ea typeface="SimSun"/>
                        <a:cs typeface="Times New Roman"/>
                      </a:endParaRPr>
                    </a:p>
                  </a:txBody>
                  <a:tcPr marL="0" marR="0" marT="0" marB="0" anchor="ctr"/>
                </a:tc>
                <a:tc>
                  <a:txBody>
                    <a:bodyPr/>
                    <a:lstStyle/>
                    <a:p>
                      <a:pPr algn="l">
                        <a:lnSpc>
                          <a:spcPts val="1200"/>
                        </a:lnSpc>
                        <a:spcBef>
                          <a:spcPts val="3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a:t>
                      </a:r>
                      <a:r>
                        <a:rPr lang="en-US" sz="1800" spc="-5">
                          <a:effectLst/>
                        </a:rPr>
                        <a:t>n</a:t>
                      </a:r>
                      <a:r>
                        <a:rPr lang="en-US" sz="1800">
                          <a:effectLst/>
                        </a:rPr>
                        <a:t>g</a:t>
                      </a:r>
                    </a:p>
                    <a:p>
                      <a:pPr algn="l">
                        <a:lnSpc>
                          <a:spcPts val="1200"/>
                        </a:lnSpc>
                        <a:spcBef>
                          <a:spcPts val="300"/>
                        </a:spcBef>
                        <a:spcAft>
                          <a:spcPts val="0"/>
                        </a:spcAft>
                      </a:pPr>
                      <a:r>
                        <a:rPr lang="en-US" sz="1800">
                          <a:effectLst/>
                        </a:rPr>
                        <a:t>rất cao</a:t>
                      </a:r>
                      <a:endParaRPr lang="en-US" sz="1800">
                        <a:effectLst/>
                        <a:latin typeface="Calibri"/>
                        <a:ea typeface="SimSun"/>
                        <a:cs typeface="Times New Roman"/>
                      </a:endParaRPr>
                    </a:p>
                  </a:txBody>
                  <a:tcPr marL="0" marR="0" marT="0" marB="0" anchor="ctr"/>
                </a:tc>
              </a:tr>
            </a:tbl>
          </a:graphicData>
        </a:graphic>
      </p:graphicFrame>
    </p:spTree>
    <p:extLst>
      <p:ext uri="{BB962C8B-B14F-4D97-AF65-F5344CB8AC3E}">
        <p14:creationId xmlns:p14="http://schemas.microsoft.com/office/powerpoint/2010/main" val="14512769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Phân loại của Bloom (tt.)</a:t>
            </a:r>
            <a:endParaRPr lang="en-US"/>
          </a:p>
        </p:txBody>
      </p:sp>
      <p:sp>
        <p:nvSpPr>
          <p:cNvPr id="3" name="Content Placeholder 2"/>
          <p:cNvSpPr>
            <a:spLocks noGrp="1"/>
          </p:cNvSpPr>
          <p:nvPr>
            <p:ph idx="1"/>
          </p:nvPr>
        </p:nvSpPr>
        <p:spPr>
          <a:xfrm>
            <a:off x="457200" y="1066800"/>
            <a:ext cx="8229600" cy="4525963"/>
          </a:xfrm>
        </p:spPr>
        <p:txBody>
          <a:bodyPr/>
          <a:lstStyle/>
          <a:p>
            <a:r>
              <a:rPr lang="en-US" smtClean="0"/>
              <a:t>Thái độ</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06019776"/>
              </p:ext>
            </p:extLst>
          </p:nvPr>
        </p:nvGraphicFramePr>
        <p:xfrm>
          <a:off x="838200" y="1905000"/>
          <a:ext cx="7620000" cy="3962402"/>
        </p:xfrm>
        <a:graphic>
          <a:graphicData uri="http://schemas.openxmlformats.org/drawingml/2006/table">
            <a:tbl>
              <a:tblPr>
                <a:tableStyleId>{5940675A-B579-460E-94D1-54222C63F5DA}</a:tableStyleId>
              </a:tblPr>
              <a:tblGrid>
                <a:gridCol w="979265"/>
                <a:gridCol w="5226327"/>
                <a:gridCol w="1414408"/>
              </a:tblGrid>
              <a:tr h="474882">
                <a:tc>
                  <a:txBody>
                    <a:bodyPr/>
                    <a:lstStyle/>
                    <a:p>
                      <a:pPr indent="-3810" algn="l">
                        <a:lnSpc>
                          <a:spcPts val="1800"/>
                        </a:lnSpc>
                        <a:spcBef>
                          <a:spcPts val="300"/>
                        </a:spcBef>
                        <a:spcAft>
                          <a:spcPts val="300"/>
                        </a:spcAft>
                        <a:tabLst>
                          <a:tab pos="716280" algn="l"/>
                        </a:tabLst>
                      </a:pPr>
                      <a:r>
                        <a:rPr lang="en-US" sz="1800" b="1">
                          <a:effectLst/>
                        </a:rPr>
                        <a:t>M</a:t>
                      </a:r>
                      <a:r>
                        <a:rPr lang="en-US" sz="1800" b="1" spc="5">
                          <a:effectLst/>
                        </a:rPr>
                        <a:t>ứ</a:t>
                      </a:r>
                      <a:r>
                        <a:rPr lang="en-US" sz="1800" b="1">
                          <a:effectLst/>
                        </a:rPr>
                        <a:t>c </a:t>
                      </a:r>
                      <a:r>
                        <a:rPr lang="en-US" sz="1800" b="1" spc="-5">
                          <a:effectLst/>
                        </a:rPr>
                        <a:t>đ</a:t>
                      </a:r>
                      <a:r>
                        <a:rPr lang="en-US" sz="1800" b="1">
                          <a:effectLst/>
                        </a:rPr>
                        <a:t>ộ </a:t>
                      </a:r>
                      <a:endParaRPr lang="en-US" sz="1800" b="1">
                        <a:effectLst/>
                        <a:latin typeface="Calibri"/>
                        <a:ea typeface="SimSun"/>
                        <a:cs typeface="Times New Roman"/>
                      </a:endParaRPr>
                    </a:p>
                  </a:txBody>
                  <a:tcPr marL="0" marR="0" marT="0" marB="0" anchor="ctr"/>
                </a:tc>
                <a:tc>
                  <a:txBody>
                    <a:bodyPr/>
                    <a:lstStyle/>
                    <a:p>
                      <a:pPr marR="90170" indent="-3810" algn="l">
                        <a:lnSpc>
                          <a:spcPts val="1800"/>
                        </a:lnSpc>
                        <a:spcBef>
                          <a:spcPts val="300"/>
                        </a:spcBef>
                        <a:spcAft>
                          <a:spcPts val="300"/>
                        </a:spcAft>
                        <a:tabLst>
                          <a:tab pos="716280" algn="l"/>
                        </a:tabLst>
                      </a:pPr>
                      <a:r>
                        <a:rPr lang="en-US" sz="1800" b="1">
                          <a:effectLst/>
                        </a:rPr>
                        <a:t>N</a:t>
                      </a:r>
                      <a:r>
                        <a:rPr lang="en-US" sz="1800" b="1" spc="5">
                          <a:effectLst/>
                        </a:rPr>
                        <a:t>ộ</a:t>
                      </a:r>
                      <a:r>
                        <a:rPr lang="en-US" sz="1800" b="1">
                          <a:effectLst/>
                        </a:rPr>
                        <a:t>i dung</a:t>
                      </a:r>
                      <a:endParaRPr lang="en-US" sz="1800" b="1">
                        <a:effectLst/>
                        <a:latin typeface="Calibri"/>
                        <a:ea typeface="SimSun"/>
                        <a:cs typeface="Times New Roman"/>
                      </a:endParaRPr>
                    </a:p>
                  </a:txBody>
                  <a:tcPr marL="0" marR="0" marT="0" marB="0" anchor="ctr"/>
                </a:tc>
                <a:tc>
                  <a:txBody>
                    <a:bodyPr/>
                    <a:lstStyle/>
                    <a:p>
                      <a:pPr marL="89535" algn="l">
                        <a:lnSpc>
                          <a:spcPts val="1800"/>
                        </a:lnSpc>
                        <a:spcBef>
                          <a:spcPts val="300"/>
                        </a:spcBef>
                        <a:spcAft>
                          <a:spcPts val="300"/>
                        </a:spcAft>
                        <a:tabLst>
                          <a:tab pos="716280" algn="l"/>
                        </a:tabLst>
                      </a:pPr>
                      <a:r>
                        <a:rPr lang="en-US" sz="1800" b="1">
                          <a:effectLst/>
                        </a:rPr>
                        <a:t>C</a:t>
                      </a:r>
                      <a:r>
                        <a:rPr lang="en-US" sz="1800" b="1" spc="-5">
                          <a:effectLst/>
                        </a:rPr>
                        <a:t>h</a:t>
                      </a:r>
                      <a:r>
                        <a:rPr lang="en-US" sz="1800" b="1" spc="5">
                          <a:effectLst/>
                        </a:rPr>
                        <a:t>ấ</a:t>
                      </a:r>
                      <a:r>
                        <a:rPr lang="en-US" sz="1800" b="1">
                          <a:effectLst/>
                        </a:rPr>
                        <a:t>t lượ</a:t>
                      </a:r>
                      <a:r>
                        <a:rPr lang="en-US" sz="1800" b="1" spc="-5">
                          <a:effectLst/>
                        </a:rPr>
                        <a:t>ng</a:t>
                      </a:r>
                      <a:endParaRPr lang="en-US" sz="1800" b="1">
                        <a:effectLst/>
                        <a:latin typeface="Calibri"/>
                        <a:ea typeface="SimSun"/>
                        <a:cs typeface="Times New Roman"/>
                      </a:endParaRPr>
                    </a:p>
                  </a:txBody>
                  <a:tcPr marL="0" marR="0" marT="0" marB="0" anchor="ctr"/>
                </a:tc>
              </a:tr>
              <a:tr h="697504">
                <a:tc>
                  <a:txBody>
                    <a:bodyPr/>
                    <a:lstStyle/>
                    <a:p>
                      <a:pPr algn="l">
                        <a:lnSpc>
                          <a:spcPts val="1500"/>
                        </a:lnSpc>
                        <a:spcBef>
                          <a:spcPts val="600"/>
                        </a:spcBef>
                        <a:spcAft>
                          <a:spcPts val="600"/>
                        </a:spcAft>
                      </a:pPr>
                      <a:r>
                        <a:rPr lang="en-US" sz="1800">
                          <a:effectLst/>
                        </a:rPr>
                        <a:t>M</a:t>
                      </a:r>
                      <a:r>
                        <a:rPr lang="en-US" sz="1800" spc="5">
                          <a:effectLst/>
                        </a:rPr>
                        <a:t>ứ</a:t>
                      </a:r>
                      <a:r>
                        <a:rPr lang="en-US" sz="1800">
                          <a:effectLst/>
                        </a:rPr>
                        <a:t>c </a:t>
                      </a:r>
                      <a:r>
                        <a:rPr lang="en-US" sz="1800" spc="-5">
                          <a:effectLst/>
                        </a:rPr>
                        <a:t>đ</a:t>
                      </a:r>
                      <a:r>
                        <a:rPr lang="en-US" sz="1800">
                          <a:effectLst/>
                        </a:rPr>
                        <a:t>ộ 1</a:t>
                      </a:r>
                    </a:p>
                    <a:p>
                      <a:pPr algn="l">
                        <a:lnSpc>
                          <a:spcPts val="1500"/>
                        </a:lnSpc>
                        <a:spcBef>
                          <a:spcPts val="600"/>
                        </a:spcBef>
                        <a:spcAft>
                          <a:spcPts val="60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marR="90170" algn="l">
                        <a:lnSpc>
                          <a:spcPts val="1500"/>
                        </a:lnSpc>
                        <a:spcBef>
                          <a:spcPts val="300"/>
                        </a:spcBef>
                        <a:spcAft>
                          <a:spcPts val="300"/>
                        </a:spcAft>
                      </a:pPr>
                      <a:r>
                        <a:rPr lang="en-US" sz="1800" spc="5">
                          <a:effectLst/>
                        </a:rPr>
                        <a:t>T</a:t>
                      </a:r>
                      <a:r>
                        <a:rPr lang="en-US" sz="1800">
                          <a:effectLst/>
                        </a:rPr>
                        <a:t>iếp </a:t>
                      </a:r>
                      <a:r>
                        <a:rPr lang="en-US" sz="1800" spc="-115">
                          <a:effectLst/>
                        </a:rPr>
                        <a:t> </a:t>
                      </a:r>
                      <a:r>
                        <a:rPr lang="en-US" sz="1800" smtClean="0">
                          <a:effectLst/>
                        </a:rPr>
                        <a:t>n</a:t>
                      </a:r>
                      <a:r>
                        <a:rPr lang="en-US" sz="1800" spc="5" smtClean="0">
                          <a:effectLst/>
                        </a:rPr>
                        <a:t>h</a:t>
                      </a:r>
                      <a:r>
                        <a:rPr lang="en-US" sz="1800" smtClean="0">
                          <a:effectLst/>
                        </a:rPr>
                        <a:t>ận: </a:t>
                      </a:r>
                      <a:r>
                        <a:rPr lang="en-US" sz="1800" spc="-115" smtClean="0">
                          <a:effectLst/>
                        </a:rPr>
                        <a:t> </a:t>
                      </a:r>
                      <a:r>
                        <a:rPr lang="en-US" sz="1800" spc="-5">
                          <a:effectLst/>
                        </a:rPr>
                        <a:t>c</a:t>
                      </a:r>
                      <a:r>
                        <a:rPr lang="en-US" sz="1800">
                          <a:effectLst/>
                        </a:rPr>
                        <a:t>ảm </a:t>
                      </a:r>
                      <a:r>
                        <a:rPr lang="en-US" sz="1800" spc="-110">
                          <a:effectLst/>
                        </a:rPr>
                        <a:t> </a:t>
                      </a:r>
                      <a:r>
                        <a:rPr lang="en-US" sz="1800">
                          <a:effectLst/>
                        </a:rPr>
                        <a:t>giác </a:t>
                      </a:r>
                      <a:r>
                        <a:rPr lang="en-US" sz="1800" spc="-110">
                          <a:effectLst/>
                        </a:rPr>
                        <a:t> </a:t>
                      </a:r>
                      <a:r>
                        <a:rPr lang="en-US" sz="1800">
                          <a:effectLst/>
                        </a:rPr>
                        <a:t>đư</a:t>
                      </a:r>
                      <a:r>
                        <a:rPr lang="en-US" sz="1800" spc="5">
                          <a:effectLst/>
                        </a:rPr>
                        <a:t>ợ</a:t>
                      </a:r>
                      <a:r>
                        <a:rPr lang="en-US" sz="1800">
                          <a:effectLst/>
                        </a:rPr>
                        <a:t>c </a:t>
                      </a:r>
                      <a:r>
                        <a:rPr lang="en-US" sz="1800" spc="-110">
                          <a:effectLst/>
                        </a:rPr>
                        <a:t> </a:t>
                      </a:r>
                      <a:r>
                        <a:rPr lang="en-US" sz="1800" spc="-10">
                          <a:effectLst/>
                        </a:rPr>
                        <a:t>s</a:t>
                      </a:r>
                      <a:r>
                        <a:rPr lang="en-US" sz="1800">
                          <a:effectLst/>
                        </a:rPr>
                        <a:t>ự </a:t>
                      </a:r>
                      <a:r>
                        <a:rPr lang="en-US" sz="1800" spc="-105">
                          <a:effectLst/>
                        </a:rPr>
                        <a:t> </a:t>
                      </a:r>
                      <a:r>
                        <a:rPr lang="en-US" sz="1800" spc="-10">
                          <a:effectLst/>
                        </a:rPr>
                        <a:t>t</a:t>
                      </a:r>
                      <a:r>
                        <a:rPr lang="en-US" sz="1800" spc="5">
                          <a:effectLst/>
                        </a:rPr>
                        <a:t>ồ</a:t>
                      </a:r>
                      <a:r>
                        <a:rPr lang="en-US" sz="1800">
                          <a:effectLst/>
                        </a:rPr>
                        <a:t>n </a:t>
                      </a:r>
                      <a:r>
                        <a:rPr lang="en-US" sz="1800" spc="-115">
                          <a:effectLst/>
                        </a:rPr>
                        <a:t> </a:t>
                      </a:r>
                      <a:r>
                        <a:rPr lang="en-US" sz="1800">
                          <a:effectLst/>
                        </a:rPr>
                        <a:t>tại c</a:t>
                      </a:r>
                      <a:r>
                        <a:rPr lang="en-US" sz="1800" spc="5">
                          <a:effectLst/>
                        </a:rPr>
                        <a:t>ủ</a:t>
                      </a:r>
                      <a:r>
                        <a:rPr lang="en-US" sz="1800">
                          <a:effectLst/>
                        </a:rPr>
                        <a:t>a</a:t>
                      </a:r>
                      <a:r>
                        <a:rPr lang="en-US" sz="1800" spc="85">
                          <a:effectLst/>
                        </a:rPr>
                        <a:t> </a:t>
                      </a:r>
                      <a:r>
                        <a:rPr lang="en-US" sz="1800">
                          <a:effectLst/>
                        </a:rPr>
                        <a:t>sự</a:t>
                      </a:r>
                      <a:r>
                        <a:rPr lang="en-US" sz="1800" spc="85">
                          <a:effectLst/>
                        </a:rPr>
                        <a:t> </a:t>
                      </a:r>
                      <a:r>
                        <a:rPr lang="en-US" sz="1800" spc="5">
                          <a:effectLst/>
                        </a:rPr>
                        <a:t>v</a:t>
                      </a:r>
                      <a:r>
                        <a:rPr lang="en-US" sz="1800">
                          <a:effectLst/>
                        </a:rPr>
                        <a:t>ật</a:t>
                      </a:r>
                      <a:r>
                        <a:rPr lang="en-US" sz="1800" spc="85">
                          <a:effectLst/>
                        </a:rPr>
                        <a:t> </a:t>
                      </a:r>
                      <a:r>
                        <a:rPr lang="en-US" sz="1800">
                          <a:effectLst/>
                        </a:rPr>
                        <a:t>-</a:t>
                      </a:r>
                      <a:r>
                        <a:rPr lang="en-US" sz="1800" spc="85">
                          <a:effectLst/>
                        </a:rPr>
                        <a:t> </a:t>
                      </a:r>
                      <a:r>
                        <a:rPr lang="en-US" sz="1800" spc="5">
                          <a:effectLst/>
                        </a:rPr>
                        <a:t>b</a:t>
                      </a:r>
                      <a:r>
                        <a:rPr lang="en-US" sz="1800">
                          <a:effectLst/>
                        </a:rPr>
                        <a:t>ằng</a:t>
                      </a:r>
                      <a:r>
                        <a:rPr lang="en-US" sz="1800" spc="85">
                          <a:effectLst/>
                        </a:rPr>
                        <a:t> </a:t>
                      </a:r>
                      <a:r>
                        <a:rPr lang="en-US" sz="1800">
                          <a:effectLst/>
                        </a:rPr>
                        <a:t>lòng</a:t>
                      </a:r>
                      <a:r>
                        <a:rPr lang="en-US" sz="1800" spc="85">
                          <a:effectLst/>
                        </a:rPr>
                        <a:t> </a:t>
                      </a:r>
                      <a:r>
                        <a:rPr lang="en-US" sz="1800">
                          <a:effectLst/>
                        </a:rPr>
                        <a:t>tiếp</a:t>
                      </a:r>
                      <a:r>
                        <a:rPr lang="en-US" sz="1800" spc="85">
                          <a:effectLst/>
                        </a:rPr>
                        <a:t> </a:t>
                      </a:r>
                      <a:r>
                        <a:rPr lang="en-US" sz="1800" spc="5">
                          <a:effectLst/>
                        </a:rPr>
                        <a:t>nh</a:t>
                      </a:r>
                      <a:r>
                        <a:rPr lang="en-US" sz="1800" spc="-5">
                          <a:effectLst/>
                        </a:rPr>
                        <a:t>ậ</a:t>
                      </a:r>
                      <a:r>
                        <a:rPr lang="en-US" sz="1800">
                          <a:effectLst/>
                        </a:rPr>
                        <a:t>n</a:t>
                      </a:r>
                      <a:r>
                        <a:rPr lang="en-US" sz="1800" spc="85">
                          <a:effectLst/>
                        </a:rPr>
                        <a:t> </a:t>
                      </a:r>
                      <a:r>
                        <a:rPr lang="en-US" sz="1800">
                          <a:effectLst/>
                        </a:rPr>
                        <a:t>-</a:t>
                      </a:r>
                      <a:r>
                        <a:rPr lang="en-US" sz="1800" spc="85">
                          <a:effectLst/>
                        </a:rPr>
                        <a:t> </a:t>
                      </a:r>
                      <a:r>
                        <a:rPr lang="en-US" sz="1800">
                          <a:effectLst/>
                        </a:rPr>
                        <a:t>k</a:t>
                      </a:r>
                      <a:r>
                        <a:rPr lang="en-US" sz="1800" spc="5">
                          <a:effectLst/>
                        </a:rPr>
                        <a:t>h</a:t>
                      </a:r>
                      <a:r>
                        <a:rPr lang="en-US" sz="1800" spc="-5">
                          <a:effectLst/>
                        </a:rPr>
                        <a:t>ố</a:t>
                      </a:r>
                      <a:r>
                        <a:rPr lang="en-US" sz="1800">
                          <a:effectLst/>
                        </a:rPr>
                        <a:t>ng</a:t>
                      </a:r>
                      <a:r>
                        <a:rPr lang="en-US" sz="1800" spc="90">
                          <a:effectLst/>
                        </a:rPr>
                        <a:t> </a:t>
                      </a:r>
                      <a:r>
                        <a:rPr lang="en-US" sz="1800">
                          <a:effectLst/>
                        </a:rPr>
                        <a:t>chế</a:t>
                      </a:r>
                      <a:r>
                        <a:rPr lang="en-US" sz="1800" spc="90">
                          <a:effectLst/>
                        </a:rPr>
                        <a:t> </a:t>
                      </a:r>
                      <a:r>
                        <a:rPr lang="en-US" sz="1800" spc="-5">
                          <a:effectLst/>
                        </a:rPr>
                        <a:t>h</a:t>
                      </a:r>
                      <a:r>
                        <a:rPr lang="en-US" sz="1800" spc="5">
                          <a:effectLst/>
                        </a:rPr>
                        <a:t>o</a:t>
                      </a:r>
                      <a:r>
                        <a:rPr lang="en-US" sz="1800">
                          <a:effectLst/>
                        </a:rPr>
                        <a:t>ặc chú tâm tới.</a:t>
                      </a:r>
                      <a:endParaRPr lang="en-US" sz="1800">
                        <a:effectLst/>
                        <a:latin typeface="Calibri"/>
                        <a:ea typeface="SimSun"/>
                        <a:cs typeface="Times New Roman"/>
                      </a:endParaRPr>
                    </a:p>
                  </a:txBody>
                  <a:tcPr marL="0" marR="0" marT="0" marB="0" anchor="ctr"/>
                </a:tc>
                <a:tc>
                  <a:txBody>
                    <a:bodyPr/>
                    <a:lstStyle/>
                    <a:p>
                      <a:pPr marL="89535" algn="l">
                        <a:lnSpc>
                          <a:spcPts val="1500"/>
                        </a:lnSpc>
                        <a:spcBef>
                          <a:spcPts val="300"/>
                        </a:spcBef>
                        <a:spcAft>
                          <a:spcPts val="300"/>
                        </a:spcAft>
                      </a:pPr>
                      <a:r>
                        <a:rPr lang="en-US" sz="1800">
                          <a:effectLst/>
                        </a:rPr>
                        <a:t> </a:t>
                      </a:r>
                      <a:endParaRPr lang="en-US" sz="1800">
                        <a:effectLst/>
                        <a:latin typeface="Calibri"/>
                        <a:ea typeface="SimSun"/>
                        <a:cs typeface="Times New Roman"/>
                      </a:endParaRPr>
                    </a:p>
                  </a:txBody>
                  <a:tcPr marL="0" marR="0" marT="0" marB="0" anchor="ctr"/>
                </a:tc>
              </a:tr>
              <a:tr h="697504">
                <a:tc>
                  <a:txBody>
                    <a:bodyPr/>
                    <a:lstStyle/>
                    <a:p>
                      <a:pPr algn="l">
                        <a:lnSpc>
                          <a:spcPts val="1500"/>
                        </a:lnSpc>
                        <a:spcBef>
                          <a:spcPts val="600"/>
                        </a:spcBef>
                        <a:spcAft>
                          <a:spcPts val="600"/>
                        </a:spcAft>
                      </a:pPr>
                      <a:r>
                        <a:rPr lang="en-US" sz="1800">
                          <a:effectLst/>
                        </a:rPr>
                        <a:t>M</a:t>
                      </a:r>
                      <a:r>
                        <a:rPr lang="en-US" sz="1800" spc="5">
                          <a:effectLst/>
                        </a:rPr>
                        <a:t>ứ</a:t>
                      </a:r>
                      <a:r>
                        <a:rPr lang="en-US" sz="1800">
                          <a:effectLst/>
                        </a:rPr>
                        <a:t>c </a:t>
                      </a:r>
                      <a:r>
                        <a:rPr lang="en-US" sz="1800" spc="-5">
                          <a:effectLst/>
                        </a:rPr>
                        <a:t>đ</a:t>
                      </a:r>
                      <a:r>
                        <a:rPr lang="en-US" sz="1800">
                          <a:effectLst/>
                        </a:rPr>
                        <a:t>ộ 2</a:t>
                      </a:r>
                    </a:p>
                    <a:p>
                      <a:pPr algn="l">
                        <a:lnSpc>
                          <a:spcPts val="1500"/>
                        </a:lnSpc>
                        <a:spcBef>
                          <a:spcPts val="600"/>
                        </a:spcBef>
                        <a:spcAft>
                          <a:spcPts val="60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marR="90170" algn="l">
                        <a:lnSpc>
                          <a:spcPts val="1500"/>
                        </a:lnSpc>
                        <a:spcBef>
                          <a:spcPts val="300"/>
                        </a:spcBef>
                        <a:spcAft>
                          <a:spcPts val="300"/>
                        </a:spcAft>
                      </a:pPr>
                      <a:r>
                        <a:rPr lang="en-US" sz="1800">
                          <a:effectLst/>
                        </a:rPr>
                        <a:t>Đáp</a:t>
                      </a:r>
                      <a:r>
                        <a:rPr lang="en-US" sz="1800" spc="20">
                          <a:effectLst/>
                        </a:rPr>
                        <a:t> </a:t>
                      </a:r>
                      <a:r>
                        <a:rPr lang="en-US" sz="1800">
                          <a:effectLst/>
                        </a:rPr>
                        <a:t>ứng:  có</a:t>
                      </a:r>
                      <a:r>
                        <a:rPr lang="en-US" sz="1800" spc="15">
                          <a:effectLst/>
                        </a:rPr>
                        <a:t> </a:t>
                      </a:r>
                      <a:r>
                        <a:rPr lang="en-US" sz="1800">
                          <a:effectLst/>
                        </a:rPr>
                        <a:t>các</a:t>
                      </a:r>
                      <a:r>
                        <a:rPr lang="en-US" sz="1800" spc="15">
                          <a:effectLst/>
                        </a:rPr>
                        <a:t> </a:t>
                      </a:r>
                      <a:r>
                        <a:rPr lang="en-US" sz="1800">
                          <a:effectLst/>
                        </a:rPr>
                        <a:t>b</a:t>
                      </a:r>
                      <a:r>
                        <a:rPr lang="en-US" sz="1800" spc="-5">
                          <a:effectLst/>
                        </a:rPr>
                        <a:t>i</a:t>
                      </a:r>
                      <a:r>
                        <a:rPr lang="en-US" sz="1800">
                          <a:effectLst/>
                        </a:rPr>
                        <a:t>ểu</a:t>
                      </a:r>
                      <a:r>
                        <a:rPr lang="en-US" sz="1800" spc="20">
                          <a:effectLst/>
                        </a:rPr>
                        <a:t> </a:t>
                      </a:r>
                      <a:r>
                        <a:rPr lang="en-US" sz="1800" spc="5">
                          <a:effectLst/>
                        </a:rPr>
                        <a:t>h</a:t>
                      </a:r>
                      <a:r>
                        <a:rPr lang="en-US" sz="1800">
                          <a:effectLst/>
                        </a:rPr>
                        <a:t>iện</a:t>
                      </a:r>
                      <a:r>
                        <a:rPr lang="en-US" sz="1800" spc="15">
                          <a:effectLst/>
                        </a:rPr>
                        <a:t> </a:t>
                      </a:r>
                      <a:r>
                        <a:rPr lang="en-US" sz="1800">
                          <a:effectLst/>
                        </a:rPr>
                        <a:t>p</a:t>
                      </a:r>
                      <a:r>
                        <a:rPr lang="en-US" sz="1800" spc="-5">
                          <a:effectLst/>
                        </a:rPr>
                        <a:t>h</a:t>
                      </a:r>
                      <a:r>
                        <a:rPr lang="en-US" sz="1800" spc="5">
                          <a:effectLst/>
                        </a:rPr>
                        <a:t>ụ</a:t>
                      </a:r>
                      <a:r>
                        <a:rPr lang="en-US" sz="1800">
                          <a:effectLst/>
                        </a:rPr>
                        <a:t>c</a:t>
                      </a:r>
                      <a:r>
                        <a:rPr lang="en-US" sz="1800" spc="15">
                          <a:effectLst/>
                        </a:rPr>
                        <a:t> </a:t>
                      </a:r>
                      <a:r>
                        <a:rPr lang="en-US" sz="1800">
                          <a:effectLst/>
                        </a:rPr>
                        <a:t>tùng</a:t>
                      </a:r>
                      <a:r>
                        <a:rPr lang="en-US" sz="1800" spc="15">
                          <a:effectLst/>
                        </a:rPr>
                        <a:t> </a:t>
                      </a:r>
                      <a:r>
                        <a:rPr lang="en-US" sz="1800">
                          <a:effectLst/>
                        </a:rPr>
                        <a:t>-</a:t>
                      </a:r>
                      <a:r>
                        <a:rPr lang="en-US" sz="1800" spc="15">
                          <a:effectLst/>
                        </a:rPr>
                        <a:t> </a:t>
                      </a:r>
                      <a:r>
                        <a:rPr lang="en-US" sz="1800">
                          <a:effectLst/>
                        </a:rPr>
                        <a:t>tình</a:t>
                      </a:r>
                      <a:r>
                        <a:rPr lang="en-US" sz="1800" spc="15">
                          <a:effectLst/>
                        </a:rPr>
                        <a:t> </a:t>
                      </a:r>
                      <a:r>
                        <a:rPr lang="en-US" sz="1800">
                          <a:effectLst/>
                        </a:rPr>
                        <a:t>nguyện - th</a:t>
                      </a:r>
                      <a:r>
                        <a:rPr lang="en-US" sz="1800" spc="5">
                          <a:effectLst/>
                        </a:rPr>
                        <a:t>o</a:t>
                      </a:r>
                      <a:r>
                        <a:rPr lang="en-US" sz="1800">
                          <a:effectLst/>
                        </a:rPr>
                        <a:t>ả </a:t>
                      </a:r>
                      <a:r>
                        <a:rPr lang="en-US" sz="1800" spc="-5">
                          <a:effectLst/>
                        </a:rPr>
                        <a:t>mãn </a:t>
                      </a:r>
                      <a:r>
                        <a:rPr lang="en-US" sz="1800">
                          <a:effectLst/>
                        </a:rPr>
                        <a:t>và sẵn lòng.</a:t>
                      </a:r>
                      <a:endParaRPr lang="en-US" sz="1800">
                        <a:effectLst/>
                        <a:latin typeface="Calibri"/>
                        <a:ea typeface="SimSun"/>
                        <a:cs typeface="Times New Roman"/>
                      </a:endParaRPr>
                    </a:p>
                  </a:txBody>
                  <a:tcPr marL="0" marR="0" marT="0" marB="0" anchor="ctr"/>
                </a:tc>
                <a:tc>
                  <a:txBody>
                    <a:bodyPr/>
                    <a:lstStyle/>
                    <a:p>
                      <a:pPr marL="89535" algn="l">
                        <a:lnSpc>
                          <a:spcPts val="1500"/>
                        </a:lnSpc>
                        <a:spcBef>
                          <a:spcPts val="300"/>
                        </a:spcBef>
                        <a:spcAft>
                          <a:spcPts val="300"/>
                        </a:spcAft>
                      </a:pPr>
                      <a:r>
                        <a:rPr lang="en-US" sz="1800">
                          <a:effectLst/>
                        </a:rPr>
                        <a:t> </a:t>
                      </a:r>
                      <a:endParaRPr lang="en-US" sz="1800">
                        <a:effectLst/>
                        <a:latin typeface="Calibri"/>
                        <a:ea typeface="SimSun"/>
                        <a:cs typeface="Times New Roman"/>
                      </a:endParaRPr>
                    </a:p>
                  </a:txBody>
                  <a:tcPr marL="0" marR="0" marT="0" marB="0" anchor="ctr"/>
                </a:tc>
              </a:tr>
              <a:tr h="697504">
                <a:tc>
                  <a:txBody>
                    <a:bodyPr/>
                    <a:lstStyle/>
                    <a:p>
                      <a:pPr algn="l">
                        <a:lnSpc>
                          <a:spcPts val="1500"/>
                        </a:lnSpc>
                        <a:spcBef>
                          <a:spcPts val="600"/>
                        </a:spcBef>
                        <a:spcAft>
                          <a:spcPts val="600"/>
                        </a:spcAft>
                      </a:pPr>
                      <a:r>
                        <a:rPr lang="en-US" sz="1800">
                          <a:effectLst/>
                        </a:rPr>
                        <a:t>M</a:t>
                      </a:r>
                      <a:r>
                        <a:rPr lang="en-US" sz="1800" spc="5">
                          <a:effectLst/>
                        </a:rPr>
                        <a:t>ứ</a:t>
                      </a:r>
                      <a:r>
                        <a:rPr lang="en-US" sz="1800">
                          <a:effectLst/>
                        </a:rPr>
                        <a:t>c </a:t>
                      </a:r>
                      <a:r>
                        <a:rPr lang="en-US" sz="1800" spc="-5">
                          <a:effectLst/>
                        </a:rPr>
                        <a:t>đ</a:t>
                      </a:r>
                      <a:r>
                        <a:rPr lang="en-US" sz="1800">
                          <a:effectLst/>
                        </a:rPr>
                        <a:t>ộ 3</a:t>
                      </a:r>
                    </a:p>
                    <a:p>
                      <a:pPr algn="l">
                        <a:lnSpc>
                          <a:spcPts val="1500"/>
                        </a:lnSpc>
                        <a:spcBef>
                          <a:spcPts val="600"/>
                        </a:spcBef>
                        <a:spcAft>
                          <a:spcPts val="60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marR="90170" algn="l">
                        <a:lnSpc>
                          <a:spcPts val="1500"/>
                        </a:lnSpc>
                        <a:spcBef>
                          <a:spcPts val="300"/>
                        </a:spcBef>
                        <a:spcAft>
                          <a:spcPts val="300"/>
                        </a:spcAft>
                      </a:pPr>
                      <a:r>
                        <a:rPr lang="en-US" sz="1800" spc="-10">
                          <a:effectLst/>
                        </a:rPr>
                        <a:t>N</a:t>
                      </a:r>
                      <a:r>
                        <a:rPr lang="en-US" sz="1800" spc="5">
                          <a:effectLst/>
                        </a:rPr>
                        <a:t>ộ</a:t>
                      </a:r>
                      <a:r>
                        <a:rPr lang="en-US" sz="1800">
                          <a:effectLst/>
                        </a:rPr>
                        <a:t>i</a:t>
                      </a:r>
                      <a:r>
                        <a:rPr lang="en-US" sz="1800" spc="40">
                          <a:effectLst/>
                        </a:rPr>
                        <a:t> </a:t>
                      </a:r>
                      <a:r>
                        <a:rPr lang="en-US" sz="1800">
                          <a:effectLst/>
                        </a:rPr>
                        <a:t>tâm</a:t>
                      </a:r>
                      <a:r>
                        <a:rPr lang="en-US" sz="1800" spc="40">
                          <a:effectLst/>
                        </a:rPr>
                        <a:t> </a:t>
                      </a:r>
                      <a:r>
                        <a:rPr lang="en-US" sz="1800">
                          <a:effectLst/>
                        </a:rPr>
                        <a:t>hoá: thông</a:t>
                      </a:r>
                      <a:r>
                        <a:rPr lang="en-US" sz="1800" spc="40">
                          <a:effectLst/>
                        </a:rPr>
                        <a:t> </a:t>
                      </a:r>
                      <a:r>
                        <a:rPr lang="en-US" sz="1800">
                          <a:effectLst/>
                        </a:rPr>
                        <a:t>tin</a:t>
                      </a:r>
                      <a:r>
                        <a:rPr lang="en-US" sz="1800" spc="40">
                          <a:effectLst/>
                        </a:rPr>
                        <a:t> </a:t>
                      </a:r>
                      <a:r>
                        <a:rPr lang="en-US" sz="1800">
                          <a:effectLst/>
                        </a:rPr>
                        <a:t>t</a:t>
                      </a:r>
                      <a:r>
                        <a:rPr lang="en-US" sz="1800" spc="5">
                          <a:effectLst/>
                        </a:rPr>
                        <a:t>i</a:t>
                      </a:r>
                      <a:r>
                        <a:rPr lang="en-US" sz="1800">
                          <a:effectLst/>
                        </a:rPr>
                        <a:t>ếp</a:t>
                      </a:r>
                      <a:r>
                        <a:rPr lang="en-US" sz="1800" spc="40">
                          <a:effectLst/>
                        </a:rPr>
                        <a:t> </a:t>
                      </a:r>
                      <a:r>
                        <a:rPr lang="en-US" sz="1800">
                          <a:effectLst/>
                        </a:rPr>
                        <a:t>n</a:t>
                      </a:r>
                      <a:r>
                        <a:rPr lang="en-US" sz="1800" spc="5">
                          <a:effectLst/>
                        </a:rPr>
                        <a:t>h</a:t>
                      </a:r>
                      <a:r>
                        <a:rPr lang="en-US" sz="1800">
                          <a:effectLst/>
                        </a:rPr>
                        <a:t>ận</a:t>
                      </a:r>
                      <a:r>
                        <a:rPr lang="en-US" sz="1800" spc="35">
                          <a:effectLst/>
                        </a:rPr>
                        <a:t> </a:t>
                      </a:r>
                      <a:r>
                        <a:rPr lang="en-US" sz="1800">
                          <a:effectLst/>
                        </a:rPr>
                        <a:t>-</a:t>
                      </a:r>
                      <a:r>
                        <a:rPr lang="en-US" sz="1800" spc="35">
                          <a:effectLst/>
                        </a:rPr>
                        <a:t> </a:t>
                      </a:r>
                      <a:r>
                        <a:rPr lang="en-US" sz="1800">
                          <a:effectLst/>
                        </a:rPr>
                        <a:t>giá</a:t>
                      </a:r>
                      <a:r>
                        <a:rPr lang="en-US" sz="1800" spc="35">
                          <a:effectLst/>
                        </a:rPr>
                        <a:t> </a:t>
                      </a:r>
                      <a:r>
                        <a:rPr lang="en-US" sz="1800">
                          <a:effectLst/>
                        </a:rPr>
                        <a:t>trị thông t</a:t>
                      </a:r>
                      <a:r>
                        <a:rPr lang="en-US" sz="1800" spc="-10">
                          <a:effectLst/>
                        </a:rPr>
                        <a:t>i</a:t>
                      </a:r>
                      <a:r>
                        <a:rPr lang="en-US" sz="1800">
                          <a:effectLst/>
                        </a:rPr>
                        <a:t>n - </a:t>
                      </a:r>
                      <a:r>
                        <a:rPr lang="en-US" sz="1800" spc="-5">
                          <a:effectLst/>
                        </a:rPr>
                        <a:t>c</a:t>
                      </a:r>
                      <a:r>
                        <a:rPr lang="en-US" sz="1800">
                          <a:effectLst/>
                        </a:rPr>
                        <a:t>ảm</a:t>
                      </a:r>
                      <a:r>
                        <a:rPr lang="en-US" sz="1800" spc="-5">
                          <a:effectLst/>
                        </a:rPr>
                        <a:t> </a:t>
                      </a:r>
                      <a:r>
                        <a:rPr lang="en-US" sz="1800" spc="5">
                          <a:effectLst/>
                        </a:rPr>
                        <a:t>nh</a:t>
                      </a:r>
                      <a:r>
                        <a:rPr lang="en-US" sz="1800">
                          <a:effectLst/>
                        </a:rPr>
                        <a:t>ận thông tin.</a:t>
                      </a:r>
                      <a:endParaRPr lang="en-US" sz="1800">
                        <a:effectLst/>
                        <a:latin typeface="Calibri"/>
                        <a:ea typeface="SimSun"/>
                        <a:cs typeface="Times New Roman"/>
                      </a:endParaRPr>
                    </a:p>
                  </a:txBody>
                  <a:tcPr marL="0" marR="0" marT="0" marB="0" anchor="ctr"/>
                </a:tc>
                <a:tc>
                  <a:txBody>
                    <a:bodyPr/>
                    <a:lstStyle/>
                    <a:p>
                      <a:pPr marL="89535" algn="l">
                        <a:lnSpc>
                          <a:spcPts val="1500"/>
                        </a:lnSpc>
                        <a:spcBef>
                          <a:spcPts val="300"/>
                        </a:spcBef>
                        <a:spcAft>
                          <a:spcPts val="300"/>
                        </a:spcAft>
                      </a:pPr>
                      <a:r>
                        <a:rPr lang="en-US" sz="1800">
                          <a:effectLst/>
                        </a:rPr>
                        <a:t>C</a:t>
                      </a:r>
                      <a:r>
                        <a:rPr lang="en-US" sz="1800" spc="5">
                          <a:effectLst/>
                        </a:rPr>
                        <a:t>h</a:t>
                      </a:r>
                      <a:r>
                        <a:rPr lang="en-US" sz="1800">
                          <a:effectLst/>
                        </a:rPr>
                        <a:t>ất l</a:t>
                      </a:r>
                      <a:r>
                        <a:rPr lang="en-US" sz="1800" spc="5">
                          <a:effectLst/>
                        </a:rPr>
                        <a:t>ư</a:t>
                      </a:r>
                      <a:r>
                        <a:rPr lang="en-US" sz="1800">
                          <a:effectLst/>
                        </a:rPr>
                        <a:t>ợng</a:t>
                      </a:r>
                      <a:endParaRPr lang="en-US" sz="1800">
                        <a:effectLst/>
                        <a:latin typeface="Calibri"/>
                        <a:ea typeface="SimSun"/>
                        <a:cs typeface="Times New Roman"/>
                      </a:endParaRPr>
                    </a:p>
                  </a:txBody>
                  <a:tcPr marL="0" marR="0" marT="0" marB="0" anchor="ctr"/>
                </a:tc>
              </a:tr>
              <a:tr h="697504">
                <a:tc>
                  <a:txBody>
                    <a:bodyPr/>
                    <a:lstStyle/>
                    <a:p>
                      <a:pPr algn="l">
                        <a:lnSpc>
                          <a:spcPts val="1500"/>
                        </a:lnSpc>
                        <a:spcBef>
                          <a:spcPts val="600"/>
                        </a:spcBef>
                        <a:spcAft>
                          <a:spcPts val="600"/>
                        </a:spcAft>
                      </a:pPr>
                      <a:r>
                        <a:rPr lang="en-US" sz="1800">
                          <a:effectLst/>
                        </a:rPr>
                        <a:t>M</a:t>
                      </a:r>
                      <a:r>
                        <a:rPr lang="en-US" sz="1800" spc="5">
                          <a:effectLst/>
                        </a:rPr>
                        <a:t>ứ</a:t>
                      </a:r>
                      <a:r>
                        <a:rPr lang="en-US" sz="1800">
                          <a:effectLst/>
                        </a:rPr>
                        <a:t>c </a:t>
                      </a:r>
                      <a:r>
                        <a:rPr lang="en-US" sz="1800" spc="-5">
                          <a:effectLst/>
                        </a:rPr>
                        <a:t>đ</a:t>
                      </a:r>
                      <a:r>
                        <a:rPr lang="en-US" sz="1800">
                          <a:effectLst/>
                        </a:rPr>
                        <a:t>ộ 4</a:t>
                      </a:r>
                    </a:p>
                    <a:p>
                      <a:pPr algn="l">
                        <a:lnSpc>
                          <a:spcPts val="1500"/>
                        </a:lnSpc>
                        <a:spcBef>
                          <a:spcPts val="600"/>
                        </a:spcBef>
                        <a:spcAft>
                          <a:spcPts val="60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marR="90170" algn="l">
                        <a:lnSpc>
                          <a:spcPts val="1500"/>
                        </a:lnSpc>
                        <a:spcBef>
                          <a:spcPts val="300"/>
                        </a:spcBef>
                        <a:spcAft>
                          <a:spcPts val="300"/>
                        </a:spcAft>
                      </a:pPr>
                      <a:r>
                        <a:rPr lang="en-US" sz="1800" spc="5">
                          <a:effectLst/>
                        </a:rPr>
                        <a:t>T</a:t>
                      </a:r>
                      <a:r>
                        <a:rPr lang="en-US" sz="1800">
                          <a:effectLst/>
                        </a:rPr>
                        <a:t>ổ </a:t>
                      </a:r>
                      <a:r>
                        <a:rPr lang="en-US" sz="1800" spc="-5" smtClean="0">
                          <a:effectLst/>
                        </a:rPr>
                        <a:t>c</a:t>
                      </a:r>
                      <a:r>
                        <a:rPr lang="en-US" sz="1800" smtClean="0">
                          <a:effectLst/>
                        </a:rPr>
                        <a:t>h</a:t>
                      </a:r>
                      <a:r>
                        <a:rPr lang="en-US" sz="1800" spc="5" smtClean="0">
                          <a:effectLst/>
                        </a:rPr>
                        <a:t>ứ</a:t>
                      </a:r>
                      <a:r>
                        <a:rPr lang="en-US" sz="1800" smtClean="0">
                          <a:effectLst/>
                        </a:rPr>
                        <a:t>c: </a:t>
                      </a:r>
                      <a:r>
                        <a:rPr lang="en-US" sz="1800">
                          <a:effectLst/>
                        </a:rPr>
                        <a:t>giá t</a:t>
                      </a:r>
                      <a:r>
                        <a:rPr lang="en-US" sz="1800" spc="-5">
                          <a:effectLst/>
                        </a:rPr>
                        <a:t>r</a:t>
                      </a:r>
                      <a:r>
                        <a:rPr lang="en-US" sz="1800">
                          <a:effectLst/>
                        </a:rPr>
                        <a:t>ị thông tin thu đư</a:t>
                      </a:r>
                      <a:r>
                        <a:rPr lang="en-US" sz="1800" spc="5">
                          <a:effectLst/>
                        </a:rPr>
                        <a:t>ợ</a:t>
                      </a:r>
                      <a:r>
                        <a:rPr lang="en-US" sz="1800">
                          <a:effectLst/>
                        </a:rPr>
                        <a:t>c.</a:t>
                      </a:r>
                      <a:endParaRPr lang="en-US" sz="1800">
                        <a:effectLst/>
                        <a:latin typeface="Calibri"/>
                        <a:ea typeface="SimSun"/>
                        <a:cs typeface="Times New Roman"/>
                      </a:endParaRPr>
                    </a:p>
                  </a:txBody>
                  <a:tcPr marL="0" marR="0" marT="0" marB="0" anchor="ctr"/>
                </a:tc>
                <a:tc>
                  <a:txBody>
                    <a:bodyPr/>
                    <a:lstStyle/>
                    <a:p>
                      <a:pPr algn="l">
                        <a:lnSpc>
                          <a:spcPts val="1200"/>
                        </a:lnSpc>
                        <a:spcBef>
                          <a:spcPts val="3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ợng cao</a:t>
                      </a:r>
                      <a:endParaRPr lang="en-US" sz="1800">
                        <a:effectLst/>
                        <a:latin typeface="Calibri"/>
                        <a:ea typeface="SimSun"/>
                        <a:cs typeface="Times New Roman"/>
                      </a:endParaRPr>
                    </a:p>
                  </a:txBody>
                  <a:tcPr marL="0" marR="0" marT="0" marB="0" anchor="ctr"/>
                </a:tc>
              </a:tr>
              <a:tr h="697504">
                <a:tc>
                  <a:txBody>
                    <a:bodyPr/>
                    <a:lstStyle/>
                    <a:p>
                      <a:pPr algn="l">
                        <a:lnSpc>
                          <a:spcPts val="1500"/>
                        </a:lnSpc>
                        <a:spcBef>
                          <a:spcPts val="600"/>
                        </a:spcBef>
                        <a:spcAft>
                          <a:spcPts val="600"/>
                        </a:spcAft>
                      </a:pPr>
                      <a:r>
                        <a:rPr lang="en-US" sz="1800">
                          <a:effectLst/>
                        </a:rPr>
                        <a:t>M</a:t>
                      </a:r>
                      <a:r>
                        <a:rPr lang="en-US" sz="1800" spc="5">
                          <a:effectLst/>
                        </a:rPr>
                        <a:t>ứ</a:t>
                      </a:r>
                      <a:r>
                        <a:rPr lang="en-US" sz="1800">
                          <a:effectLst/>
                        </a:rPr>
                        <a:t>c </a:t>
                      </a:r>
                      <a:r>
                        <a:rPr lang="en-US" sz="1800" spc="-5">
                          <a:effectLst/>
                        </a:rPr>
                        <a:t>đ</a:t>
                      </a:r>
                      <a:r>
                        <a:rPr lang="en-US" sz="1800">
                          <a:effectLst/>
                        </a:rPr>
                        <a:t>ộ 5</a:t>
                      </a:r>
                    </a:p>
                    <a:p>
                      <a:pPr algn="l">
                        <a:lnSpc>
                          <a:spcPts val="1500"/>
                        </a:lnSpc>
                        <a:spcBef>
                          <a:spcPts val="600"/>
                        </a:spcBef>
                        <a:spcAft>
                          <a:spcPts val="600"/>
                        </a:spcAft>
                      </a:pPr>
                      <a:r>
                        <a:rPr lang="en-US" sz="1800">
                          <a:effectLst/>
                        </a:rPr>
                        <a:t> </a:t>
                      </a:r>
                      <a:endParaRPr lang="en-US" sz="1800">
                        <a:effectLst/>
                        <a:latin typeface="Calibri"/>
                        <a:ea typeface="SimSun"/>
                        <a:cs typeface="Times New Roman"/>
                      </a:endParaRPr>
                    </a:p>
                  </a:txBody>
                  <a:tcPr marL="0" marR="0" marT="0" marB="0" anchor="ctr"/>
                </a:tc>
                <a:tc>
                  <a:txBody>
                    <a:bodyPr/>
                    <a:lstStyle/>
                    <a:p>
                      <a:pPr marL="64770" marR="90170" algn="l">
                        <a:lnSpc>
                          <a:spcPts val="1500"/>
                        </a:lnSpc>
                        <a:spcBef>
                          <a:spcPts val="300"/>
                        </a:spcBef>
                        <a:spcAft>
                          <a:spcPts val="300"/>
                        </a:spcAft>
                      </a:pPr>
                      <a:r>
                        <a:rPr lang="en-US" sz="1800" smtClean="0">
                          <a:effectLst/>
                        </a:rPr>
                        <a:t>Đặc</a:t>
                      </a:r>
                      <a:r>
                        <a:rPr lang="en-US" sz="1800" baseline="0" smtClean="0">
                          <a:effectLst/>
                        </a:rPr>
                        <a:t> trưng: </a:t>
                      </a:r>
                      <a:r>
                        <a:rPr lang="en-US" sz="1800" smtClean="0">
                          <a:effectLst/>
                        </a:rPr>
                        <a:t>Hình </a:t>
                      </a:r>
                      <a:r>
                        <a:rPr lang="en-US" sz="1800">
                          <a:effectLst/>
                        </a:rPr>
                        <a:t>th</a:t>
                      </a:r>
                      <a:r>
                        <a:rPr lang="en-US" sz="1800" spc="-10">
                          <a:effectLst/>
                        </a:rPr>
                        <a:t>à</a:t>
                      </a:r>
                      <a:r>
                        <a:rPr lang="en-US" sz="1800">
                          <a:effectLst/>
                        </a:rPr>
                        <a:t>nh p</a:t>
                      </a:r>
                      <a:r>
                        <a:rPr lang="en-US" sz="1800" spc="5">
                          <a:effectLst/>
                        </a:rPr>
                        <a:t>h</a:t>
                      </a:r>
                      <a:r>
                        <a:rPr lang="en-US" sz="1800">
                          <a:effectLst/>
                        </a:rPr>
                        <a:t>ẩm</a:t>
                      </a:r>
                      <a:r>
                        <a:rPr lang="en-US" sz="1800" spc="-5">
                          <a:effectLst/>
                        </a:rPr>
                        <a:t> cách</a:t>
                      </a:r>
                      <a:endParaRPr lang="en-US" sz="1800">
                        <a:effectLst/>
                        <a:latin typeface="Calibri"/>
                        <a:ea typeface="SimSun"/>
                        <a:cs typeface="Times New Roman"/>
                      </a:endParaRPr>
                    </a:p>
                  </a:txBody>
                  <a:tcPr marL="0" marR="0" marT="0" marB="0" anchor="ctr"/>
                </a:tc>
                <a:tc>
                  <a:txBody>
                    <a:bodyPr/>
                    <a:lstStyle/>
                    <a:p>
                      <a:pPr algn="l">
                        <a:lnSpc>
                          <a:spcPts val="1200"/>
                        </a:lnSpc>
                        <a:spcBef>
                          <a:spcPts val="300"/>
                        </a:spcBef>
                        <a:spcAft>
                          <a:spcPts val="0"/>
                        </a:spcAft>
                      </a:pPr>
                      <a:r>
                        <a:rPr lang="en-US" sz="1800">
                          <a:effectLst/>
                        </a:rPr>
                        <a:t>C</a:t>
                      </a:r>
                      <a:r>
                        <a:rPr lang="en-US" sz="1800" spc="5">
                          <a:effectLst/>
                        </a:rPr>
                        <a:t>h</a:t>
                      </a:r>
                      <a:r>
                        <a:rPr lang="en-US" sz="1800">
                          <a:effectLst/>
                        </a:rPr>
                        <a:t>ất l</a:t>
                      </a:r>
                      <a:r>
                        <a:rPr lang="en-US" sz="1800" spc="5">
                          <a:effectLst/>
                        </a:rPr>
                        <a:t>ư</a:t>
                      </a:r>
                      <a:r>
                        <a:rPr lang="en-US" sz="1800">
                          <a:effectLst/>
                        </a:rPr>
                        <a:t>ợ</a:t>
                      </a:r>
                      <a:r>
                        <a:rPr lang="en-US" sz="1800" spc="-5">
                          <a:effectLst/>
                        </a:rPr>
                        <a:t>n</a:t>
                      </a:r>
                      <a:r>
                        <a:rPr lang="en-US" sz="1800">
                          <a:effectLst/>
                        </a:rPr>
                        <a:t>g</a:t>
                      </a:r>
                    </a:p>
                    <a:p>
                      <a:pPr algn="l">
                        <a:lnSpc>
                          <a:spcPts val="1200"/>
                        </a:lnSpc>
                        <a:spcBef>
                          <a:spcPts val="300"/>
                        </a:spcBef>
                        <a:spcAft>
                          <a:spcPts val="0"/>
                        </a:spcAft>
                      </a:pPr>
                      <a:r>
                        <a:rPr lang="en-US" sz="1800">
                          <a:effectLst/>
                        </a:rPr>
                        <a:t>rất cao</a:t>
                      </a:r>
                      <a:endParaRPr lang="en-US" sz="1800">
                        <a:effectLst/>
                        <a:latin typeface="Calibri"/>
                        <a:ea typeface="SimSun"/>
                        <a:cs typeface="Times New Roman"/>
                      </a:endParaRPr>
                    </a:p>
                  </a:txBody>
                  <a:tcPr marL="0" marR="0" marT="0" marB="0" anchor="ctr"/>
                </a:tc>
              </a:tr>
            </a:tbl>
          </a:graphicData>
        </a:graphic>
      </p:graphicFrame>
    </p:spTree>
    <p:extLst>
      <p:ext uri="{BB962C8B-B14F-4D97-AF65-F5344CB8AC3E}">
        <p14:creationId xmlns:p14="http://schemas.microsoft.com/office/powerpoint/2010/main" val="1204917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Bộ CĐR theo Đề cương CDIO</a:t>
            </a:r>
            <a:endParaRPr lang="en-US"/>
          </a:p>
        </p:txBody>
      </p:sp>
      <p:sp>
        <p:nvSpPr>
          <p:cNvPr id="3" name="Content Placeholder 2"/>
          <p:cNvSpPr>
            <a:spLocks noGrp="1"/>
          </p:cNvSpPr>
          <p:nvPr>
            <p:ph idx="1"/>
          </p:nvPr>
        </p:nvSpPr>
        <p:spPr>
          <a:xfrm>
            <a:off x="457200" y="1371600"/>
            <a:ext cx="8229600" cy="4525963"/>
          </a:xfrm>
        </p:spPr>
        <p:txBody>
          <a:bodyPr/>
          <a:lstStyle/>
          <a:p>
            <a:r>
              <a:rPr lang="en-US" smtClean="0"/>
              <a:t>Cấp độ 1 (X.)</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26</a:t>
            </a:fld>
            <a:endParaRPr lang="en-US"/>
          </a:p>
        </p:txBody>
      </p:sp>
      <p:sp>
        <p:nvSpPr>
          <p:cNvPr id="5" name="Rectangle 4"/>
          <p:cNvSpPr/>
          <p:nvPr/>
        </p:nvSpPr>
        <p:spPr>
          <a:xfrm>
            <a:off x="772886" y="3673928"/>
            <a:ext cx="2590800" cy="1288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ctr">
              <a:buAutoNum type="arabicPeriod"/>
            </a:pPr>
            <a:r>
              <a:rPr lang="en-US" b="1" smtClean="0"/>
              <a:t>Kiến thức và lập luận ngành</a:t>
            </a:r>
          </a:p>
          <a:p>
            <a:pPr algn="ctr"/>
            <a:r>
              <a:rPr lang="en-US" b="1" smtClean="0">
                <a:solidFill>
                  <a:srgbClr val="0000FF"/>
                </a:solidFill>
              </a:rPr>
              <a:t>(UNESCO: Học để biết)</a:t>
            </a:r>
            <a:endParaRPr lang="en-US" b="1">
              <a:solidFill>
                <a:srgbClr val="0000FF"/>
              </a:solidFill>
            </a:endParaRPr>
          </a:p>
        </p:txBody>
      </p:sp>
      <p:sp>
        <p:nvSpPr>
          <p:cNvPr id="6" name="Rectangle 5"/>
          <p:cNvSpPr/>
          <p:nvPr/>
        </p:nvSpPr>
        <p:spPr>
          <a:xfrm>
            <a:off x="3363686" y="3673928"/>
            <a:ext cx="2590800" cy="1288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a:t>2</a:t>
            </a:r>
            <a:r>
              <a:rPr lang="en-US" b="1" smtClean="0"/>
              <a:t>. Kỹ năng và phẩm chất cá nhân và nghề nghiệp </a:t>
            </a:r>
            <a:br>
              <a:rPr lang="en-US" b="1" smtClean="0"/>
            </a:br>
            <a:r>
              <a:rPr lang="en-US" b="1" smtClean="0">
                <a:solidFill>
                  <a:srgbClr val="0000FF"/>
                </a:solidFill>
              </a:rPr>
              <a:t>(UNESCO: Học để trưởng thành)</a:t>
            </a:r>
            <a:endParaRPr lang="en-US" b="1">
              <a:solidFill>
                <a:srgbClr val="0000FF"/>
              </a:solidFill>
            </a:endParaRPr>
          </a:p>
        </p:txBody>
      </p:sp>
      <p:sp>
        <p:nvSpPr>
          <p:cNvPr id="7" name="Rectangle 6"/>
          <p:cNvSpPr/>
          <p:nvPr/>
        </p:nvSpPr>
        <p:spPr>
          <a:xfrm>
            <a:off x="5910943" y="3666672"/>
            <a:ext cx="2743200" cy="1295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smtClean="0"/>
              <a:t>3. Kỹ năng giao tiếp: làm việc nhóm và giao tiếp</a:t>
            </a:r>
          </a:p>
          <a:p>
            <a:pPr algn="ctr"/>
            <a:r>
              <a:rPr lang="en-US" b="1" smtClean="0">
                <a:solidFill>
                  <a:srgbClr val="0000FF"/>
                </a:solidFill>
              </a:rPr>
              <a:t>(UNESCO: Học để sống chung)</a:t>
            </a:r>
            <a:endParaRPr lang="en-US" b="1">
              <a:solidFill>
                <a:srgbClr val="0000FF"/>
              </a:solidFill>
            </a:endParaRPr>
          </a:p>
        </p:txBody>
      </p:sp>
      <p:sp>
        <p:nvSpPr>
          <p:cNvPr id="8" name="Rectangle 7"/>
          <p:cNvSpPr/>
          <p:nvPr/>
        </p:nvSpPr>
        <p:spPr>
          <a:xfrm>
            <a:off x="1524000" y="2523672"/>
            <a:ext cx="6400800" cy="1143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smtClean="0"/>
              <a:t>4. Hình thành ý tưởng, thiết kế, thực hiện, và vận hành hệ thống trong bối cảnh doanh nghiệp, xã hội, và môi trường – Qui trình sáng tạo</a:t>
            </a:r>
            <a:br>
              <a:rPr lang="en-US" b="1" smtClean="0"/>
            </a:br>
            <a:r>
              <a:rPr lang="en-US" b="1" smtClean="0">
                <a:solidFill>
                  <a:srgbClr val="0000FF"/>
                </a:solidFill>
              </a:rPr>
              <a:t>(UNESCO: Học để làm)</a:t>
            </a:r>
            <a:endParaRPr lang="en-US" b="1">
              <a:solidFill>
                <a:srgbClr val="0000FF"/>
              </a:solidFill>
            </a:endParaRPr>
          </a:p>
        </p:txBody>
      </p:sp>
    </p:spTree>
    <p:extLst>
      <p:ext uri="{BB962C8B-B14F-4D97-AF65-F5344CB8AC3E}">
        <p14:creationId xmlns:p14="http://schemas.microsoft.com/office/powerpoint/2010/main" val="2342825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Bộ CĐR theo Đề cương CDIO (tt.)</a:t>
            </a:r>
            <a:endParaRPr lang="en-US"/>
          </a:p>
        </p:txBody>
      </p:sp>
      <p:sp>
        <p:nvSpPr>
          <p:cNvPr id="3" name="Content Placeholder 2"/>
          <p:cNvSpPr>
            <a:spLocks noGrp="1"/>
          </p:cNvSpPr>
          <p:nvPr>
            <p:ph idx="1"/>
          </p:nvPr>
        </p:nvSpPr>
        <p:spPr>
          <a:xfrm>
            <a:off x="457200" y="1295400"/>
            <a:ext cx="8229600" cy="4525963"/>
          </a:xfrm>
        </p:spPr>
        <p:txBody>
          <a:bodyPr>
            <a:noAutofit/>
          </a:bodyPr>
          <a:lstStyle/>
          <a:p>
            <a:pPr marL="0" indent="0">
              <a:buNone/>
            </a:pPr>
            <a:r>
              <a:rPr lang="en-US" sz="1400" b="1" smtClean="0"/>
              <a:t>1. Kiến thức và lập luận ngành </a:t>
            </a:r>
          </a:p>
          <a:p>
            <a:pPr marL="400050" lvl="1" indent="0">
              <a:buNone/>
            </a:pPr>
            <a:r>
              <a:rPr lang="vi-VN" sz="1200" smtClean="0"/>
              <a:t>1.1 </a:t>
            </a:r>
            <a:r>
              <a:rPr lang="en-US" sz="1200" smtClean="0"/>
              <a:t>K</a:t>
            </a:r>
            <a:r>
              <a:rPr lang="vi-VN" sz="1200" smtClean="0"/>
              <a:t>iến thức toán học và khoa học cơ bản </a:t>
            </a:r>
            <a:endParaRPr lang="en-US" sz="1200" smtClean="0"/>
          </a:p>
          <a:p>
            <a:pPr marL="400050" lvl="1" indent="0">
              <a:buNone/>
            </a:pPr>
            <a:r>
              <a:rPr lang="vi-VN" sz="1200" smtClean="0"/>
              <a:t>1.2 </a:t>
            </a:r>
            <a:r>
              <a:rPr lang="en-US" sz="1200" smtClean="0"/>
              <a:t>K</a:t>
            </a:r>
            <a:r>
              <a:rPr lang="vi-VN" sz="1200" smtClean="0"/>
              <a:t>iến thức cơ sở kỹ thuật cốt lõi </a:t>
            </a:r>
            <a:endParaRPr lang="en-US" sz="1200" smtClean="0"/>
          </a:p>
          <a:p>
            <a:pPr marL="400050" lvl="1" indent="0">
              <a:buNone/>
            </a:pPr>
            <a:r>
              <a:rPr lang="vi-VN" sz="1200" smtClean="0"/>
              <a:t>1.3 </a:t>
            </a:r>
            <a:r>
              <a:rPr lang="en-US" sz="1200" smtClean="0"/>
              <a:t>K</a:t>
            </a:r>
            <a:r>
              <a:rPr lang="vi-VN" sz="1200" smtClean="0"/>
              <a:t>iến thức cơ sở kỹ thuật nâng cao</a:t>
            </a:r>
            <a:endParaRPr lang="en-US" sz="1200" smtClean="0"/>
          </a:p>
          <a:p>
            <a:pPr marL="0" indent="0">
              <a:buNone/>
            </a:pPr>
            <a:r>
              <a:rPr lang="en-US" sz="1400" b="1" smtClean="0"/>
              <a:t>2. Kỹ năng và phẩm chất cá nhân và nghề nghiệp </a:t>
            </a:r>
          </a:p>
          <a:p>
            <a:pPr marL="400050" lvl="1" indent="0">
              <a:buNone/>
            </a:pPr>
            <a:r>
              <a:rPr lang="en-US" sz="1200" smtClean="0"/>
              <a:t>2.1 Lập luận phân tích và giải quyết vấn đề </a:t>
            </a:r>
          </a:p>
          <a:p>
            <a:pPr marL="400050" lvl="1" indent="0">
              <a:buNone/>
            </a:pPr>
            <a:r>
              <a:rPr lang="en-US" sz="1200" smtClean="0"/>
              <a:t>2.2 Thử nghiệm, nghiên cứu và khám phá tri thức</a:t>
            </a:r>
          </a:p>
          <a:p>
            <a:pPr marL="400050" lvl="1" indent="0">
              <a:buNone/>
            </a:pPr>
            <a:r>
              <a:rPr lang="en-US" sz="1200" smtClean="0"/>
              <a:t>2.3 Tư duy tầm hệ thống</a:t>
            </a:r>
          </a:p>
          <a:p>
            <a:pPr marL="400050" lvl="1" indent="0">
              <a:buNone/>
            </a:pPr>
            <a:r>
              <a:rPr lang="en-US" sz="1200" smtClean="0"/>
              <a:t>2.4 Thái độ, tư tưởng, và học tập</a:t>
            </a:r>
          </a:p>
          <a:p>
            <a:pPr marL="400050" lvl="1" indent="0">
              <a:buNone/>
            </a:pPr>
            <a:r>
              <a:rPr lang="en-US" sz="1200" smtClean="0"/>
              <a:t>2.5 Đạo đức, công bằng, và trách nhiệm khác</a:t>
            </a:r>
          </a:p>
          <a:p>
            <a:pPr marL="0" indent="0">
              <a:buNone/>
            </a:pPr>
            <a:r>
              <a:rPr lang="en-US" sz="1400" b="1" smtClean="0"/>
              <a:t>3. Kỹ năng giao tiếp: Làm việc nhóm, giao tiếp</a:t>
            </a:r>
          </a:p>
          <a:p>
            <a:pPr marL="400050" lvl="1" indent="0">
              <a:buNone/>
            </a:pPr>
            <a:r>
              <a:rPr lang="en-US" sz="1200" smtClean="0"/>
              <a:t>3.1 Làm việc nhóm</a:t>
            </a:r>
          </a:p>
          <a:p>
            <a:pPr marL="400050" lvl="1" indent="0">
              <a:buNone/>
            </a:pPr>
            <a:r>
              <a:rPr lang="en-US" sz="1200" smtClean="0"/>
              <a:t>3.2 Giao tiếp</a:t>
            </a:r>
          </a:p>
          <a:p>
            <a:pPr marL="400050" lvl="1" indent="0">
              <a:buNone/>
            </a:pPr>
            <a:r>
              <a:rPr lang="en-US" sz="1200" smtClean="0"/>
              <a:t>3.4 Giao tiếp bằng ngoại ngữ</a:t>
            </a:r>
          </a:p>
          <a:p>
            <a:pPr marL="0" indent="0">
              <a:buNone/>
            </a:pPr>
            <a:r>
              <a:rPr lang="en-US" sz="1400" b="1" smtClean="0"/>
              <a:t>4. Hình thành ý tưởng, thiết kế, thực hiện, và vận hành hệ thống trong bối cảnh doanh nghiệp, xã hội, và môi trường – Quy trình sáng tạo</a:t>
            </a:r>
          </a:p>
          <a:p>
            <a:pPr marL="400050" lvl="1" indent="0">
              <a:buNone/>
            </a:pPr>
            <a:r>
              <a:rPr lang="en-US" sz="1200" smtClean="0"/>
              <a:t>4.1 Bối cảnh bên ngoài, xã hội và môi trường</a:t>
            </a:r>
          </a:p>
          <a:p>
            <a:pPr marL="400050" lvl="1" indent="0">
              <a:buNone/>
            </a:pPr>
            <a:r>
              <a:rPr lang="en-US" sz="1200" smtClean="0"/>
              <a:t>4.2 Bối cảnh doanh nghiệp và kinh doanh</a:t>
            </a:r>
          </a:p>
          <a:p>
            <a:pPr marL="400050" lvl="1" indent="0">
              <a:buNone/>
            </a:pPr>
            <a:r>
              <a:rPr lang="en-US" sz="1200" smtClean="0"/>
              <a:t>4.3 Hình thành ý tưởng, kỹ thuật hệ thống và quản lý</a:t>
            </a:r>
          </a:p>
          <a:p>
            <a:pPr marL="400050" lvl="1" indent="0">
              <a:buNone/>
            </a:pPr>
            <a:r>
              <a:rPr lang="en-US" sz="1200" smtClean="0"/>
              <a:t>4.4 Thiết kế</a:t>
            </a:r>
          </a:p>
          <a:p>
            <a:pPr marL="400050" lvl="1" indent="0">
              <a:buNone/>
            </a:pPr>
            <a:r>
              <a:rPr lang="en-US" sz="1200" smtClean="0"/>
              <a:t>4.5 Thực hiện</a:t>
            </a:r>
          </a:p>
          <a:p>
            <a:pPr marL="400050" lvl="1" indent="0">
              <a:buNone/>
            </a:pPr>
            <a:r>
              <a:rPr lang="en-US" sz="1200" smtClean="0"/>
              <a:t>4.6 Vận hành</a:t>
            </a:r>
          </a:p>
          <a:p>
            <a:pPr marL="0" indent="0">
              <a:buNone/>
            </a:pPr>
            <a:endParaRPr lang="en-US" sz="1600" smtClean="0"/>
          </a:p>
          <a:p>
            <a:pPr marL="0" indent="0">
              <a:buNone/>
            </a:pPr>
            <a:endParaRPr lang="en-US" sz="1400" smtClean="0"/>
          </a:p>
          <a:p>
            <a:pPr marL="400050" lvl="1" indent="0">
              <a:buNone/>
            </a:pPr>
            <a:endParaRPr lang="en-US" sz="1200" smtClean="0"/>
          </a:p>
          <a:p>
            <a:pPr marL="400050" lvl="1" indent="0">
              <a:buNone/>
            </a:pPr>
            <a:endParaRPr lang="en-US" sz="1200" smtClean="0"/>
          </a:p>
          <a:p>
            <a:pPr marL="0" indent="0">
              <a:buNone/>
            </a:pPr>
            <a:endParaRPr lang="en-US" sz="1400"/>
          </a:p>
        </p:txBody>
      </p:sp>
      <p:sp>
        <p:nvSpPr>
          <p:cNvPr id="4" name="Slide Number Placeholder 3"/>
          <p:cNvSpPr>
            <a:spLocks noGrp="1"/>
          </p:cNvSpPr>
          <p:nvPr>
            <p:ph type="sldNum" sz="quarter" idx="12"/>
          </p:nvPr>
        </p:nvSpPr>
        <p:spPr/>
        <p:txBody>
          <a:bodyPr/>
          <a:lstStyle/>
          <a:p>
            <a:fld id="{59941D70-E2E7-418A-8835-13C93FCAA37A}" type="slidenum">
              <a:rPr lang="en-US" smtClean="0"/>
              <a:t>27</a:t>
            </a:fld>
            <a:endParaRPr lang="en-US"/>
          </a:p>
        </p:txBody>
      </p:sp>
      <p:sp>
        <p:nvSpPr>
          <p:cNvPr id="5" name="TextBox 4"/>
          <p:cNvSpPr txBox="1"/>
          <p:nvPr/>
        </p:nvSpPr>
        <p:spPr>
          <a:xfrm>
            <a:off x="5791200" y="1828800"/>
            <a:ext cx="1503938" cy="369332"/>
          </a:xfrm>
          <a:prstGeom prst="rect">
            <a:avLst/>
          </a:prstGeom>
          <a:noFill/>
        </p:spPr>
        <p:txBody>
          <a:bodyPr wrap="none" rtlCol="0">
            <a:spAutoFit/>
          </a:bodyPr>
          <a:lstStyle/>
          <a:p>
            <a:r>
              <a:rPr lang="en-US" smtClean="0"/>
              <a:t>Cấp độ 2 (X.X)</a:t>
            </a:r>
            <a:endParaRPr lang="en-US"/>
          </a:p>
        </p:txBody>
      </p:sp>
    </p:spTree>
    <p:extLst>
      <p:ext uri="{BB962C8B-B14F-4D97-AF65-F5344CB8AC3E}">
        <p14:creationId xmlns:p14="http://schemas.microsoft.com/office/powerpoint/2010/main" val="4237399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Bộ CĐR theo Đề cương CDIO (tt.)</a:t>
            </a:r>
            <a:endParaRPr lang="en-US"/>
          </a:p>
        </p:txBody>
      </p:sp>
      <p:sp>
        <p:nvSpPr>
          <p:cNvPr id="3" name="Content Placeholder 2"/>
          <p:cNvSpPr>
            <a:spLocks noGrp="1"/>
          </p:cNvSpPr>
          <p:nvPr>
            <p:ph idx="1"/>
          </p:nvPr>
        </p:nvSpPr>
        <p:spPr/>
        <p:txBody>
          <a:bodyPr/>
          <a:lstStyle/>
          <a:p>
            <a:r>
              <a:rPr lang="en-US" b="1" smtClean="0"/>
              <a:t>Cấp độ 3 (X.X.X)</a:t>
            </a:r>
          </a:p>
          <a:p>
            <a:pPr lvl="1"/>
            <a:r>
              <a:rPr lang="en-US" smtClean="0"/>
              <a:t>Được sử dụng trong việc chuyển đổi CĐR ở cấp độ tổng quát sang CĐR cụ thể để có thể giảng dạy và đánh giá được.</a:t>
            </a:r>
          </a:p>
          <a:p>
            <a:pPr lvl="1"/>
            <a:r>
              <a:rPr lang="en-US" smtClean="0"/>
              <a:t>Phần này áp dụng khi lập CĐR của từng đề cương môn học cụ thể</a:t>
            </a:r>
          </a:p>
          <a:p>
            <a:pPr lvl="1"/>
            <a:r>
              <a:rPr lang="en-US" smtClean="0"/>
              <a:t>Giá trị mức độ mong muốn cho từng đề mục ở cấp độ 3 được dựa trên kết quả khảo sát các bên liên quan: GV, cựu SV, SV, doanh nghiệp</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28</a:t>
            </a:fld>
            <a:endParaRPr lang="en-US"/>
          </a:p>
        </p:txBody>
      </p:sp>
    </p:spTree>
    <p:extLst>
      <p:ext uri="{BB962C8B-B14F-4D97-AF65-F5344CB8AC3E}">
        <p14:creationId xmlns:p14="http://schemas.microsoft.com/office/powerpoint/2010/main" val="1133484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Bộ CĐR theo Đề cương CDIO (tt.)</a:t>
            </a:r>
            <a:endParaRPr lang="en-US"/>
          </a:p>
        </p:txBody>
      </p:sp>
      <p:sp>
        <p:nvSpPr>
          <p:cNvPr id="3" name="Content Placeholder 2"/>
          <p:cNvSpPr>
            <a:spLocks noGrp="1"/>
          </p:cNvSpPr>
          <p:nvPr>
            <p:ph idx="1"/>
          </p:nvPr>
        </p:nvSpPr>
        <p:spPr/>
        <p:txBody>
          <a:bodyPr/>
          <a:lstStyle/>
          <a:p>
            <a:r>
              <a:rPr lang="en-US" b="1" smtClean="0"/>
              <a:t>Cấp độ 3 (X.X.X)</a:t>
            </a:r>
          </a:p>
          <a:p>
            <a:pPr lvl="1"/>
            <a:r>
              <a:rPr lang="en-US" smtClean="0"/>
              <a:t>Ý nghĩa các giá trị mức độ mong muốn</a:t>
            </a:r>
          </a:p>
        </p:txBody>
      </p:sp>
      <p:sp>
        <p:nvSpPr>
          <p:cNvPr id="4" name="Slide Number Placeholder 3"/>
          <p:cNvSpPr>
            <a:spLocks noGrp="1"/>
          </p:cNvSpPr>
          <p:nvPr>
            <p:ph type="sldNum" sz="quarter" idx="12"/>
          </p:nvPr>
        </p:nvSpPr>
        <p:spPr/>
        <p:txBody>
          <a:bodyPr/>
          <a:lstStyle/>
          <a:p>
            <a:fld id="{59941D70-E2E7-418A-8835-13C93FCAA37A}" type="slidenum">
              <a:rPr lang="en-US" smtClean="0"/>
              <a:t>29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63397860"/>
              </p:ext>
            </p:extLst>
          </p:nvPr>
        </p:nvGraphicFramePr>
        <p:xfrm>
          <a:off x="1447800" y="2971800"/>
          <a:ext cx="6096000" cy="2971801"/>
        </p:xfrm>
        <a:graphic>
          <a:graphicData uri="http://schemas.openxmlformats.org/drawingml/2006/table">
            <a:tbl>
              <a:tblPr firstRow="1" firstCol="1" bandRow="1">
                <a:tableStyleId>{5C22544A-7EE6-4342-B048-85BDC9FD1C3A}</a:tableStyleId>
              </a:tblPr>
              <a:tblGrid>
                <a:gridCol w="992149"/>
                <a:gridCol w="1954717"/>
                <a:gridCol w="3149134"/>
              </a:tblGrid>
              <a:tr h="424543">
                <a:tc>
                  <a:txBody>
                    <a:bodyPr/>
                    <a:lstStyle/>
                    <a:p>
                      <a:pPr algn="ctr">
                        <a:spcAft>
                          <a:spcPts val="0"/>
                        </a:spcAft>
                      </a:pPr>
                      <a:r>
                        <a:rPr lang="en-US" sz="1800">
                          <a:effectLst/>
                        </a:rPr>
                        <a:t>Nhóm</a:t>
                      </a:r>
                      <a:endParaRPr lang="en-US" sz="1800">
                        <a:effectLst/>
                        <a:latin typeface="Times New Roman"/>
                        <a:ea typeface="Calibri"/>
                      </a:endParaRPr>
                    </a:p>
                  </a:txBody>
                  <a:tcPr marL="68580" marR="68580" marT="0" marB="0"/>
                </a:tc>
                <a:tc>
                  <a:txBody>
                    <a:bodyPr/>
                    <a:lstStyle/>
                    <a:p>
                      <a:pPr algn="ctr">
                        <a:spcAft>
                          <a:spcPts val="0"/>
                        </a:spcAft>
                      </a:pPr>
                      <a:r>
                        <a:rPr lang="en-US" sz="1800">
                          <a:effectLst/>
                        </a:rPr>
                        <a:t>Mức độ</a:t>
                      </a:r>
                      <a:endParaRPr lang="en-US" sz="1800">
                        <a:effectLst/>
                        <a:latin typeface="Times New Roman"/>
                        <a:ea typeface="Calibri"/>
                      </a:endParaRPr>
                    </a:p>
                  </a:txBody>
                  <a:tcPr marL="68580" marR="68580" marT="0" marB="0"/>
                </a:tc>
                <a:tc>
                  <a:txBody>
                    <a:bodyPr/>
                    <a:lstStyle/>
                    <a:p>
                      <a:pPr algn="ctr">
                        <a:spcAft>
                          <a:spcPts val="0"/>
                        </a:spcAft>
                      </a:pPr>
                      <a:r>
                        <a:rPr lang="en-US" sz="1800">
                          <a:effectLst/>
                        </a:rPr>
                        <a:t>Ý nghĩa</a:t>
                      </a:r>
                      <a:endParaRPr lang="en-US" sz="1800">
                        <a:effectLst/>
                        <a:latin typeface="Times New Roman"/>
                        <a:ea typeface="Calibri"/>
                      </a:endParaRPr>
                    </a:p>
                  </a:txBody>
                  <a:tcPr marL="68580" marR="68580" marT="0" marB="0"/>
                </a:tc>
              </a:tr>
              <a:tr h="424543">
                <a:tc>
                  <a:txBody>
                    <a:bodyPr/>
                    <a:lstStyle/>
                    <a:p>
                      <a:pPr algn="ctr">
                        <a:spcAft>
                          <a:spcPts val="0"/>
                        </a:spcAft>
                      </a:pPr>
                      <a:r>
                        <a:rPr lang="en-US" sz="1800">
                          <a:effectLst/>
                        </a:rPr>
                        <a:t>1</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0,0 – 2,0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biết qua/ có nghe qua</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2</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2,0 – 3,0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hiểu biết/ có thể tham gia</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3</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3,0 – 3,5</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ứng dụng</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4</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3,5 – 4,0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phân tích</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5</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4,0 – 4,5</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tổng hợp</a:t>
                      </a:r>
                      <a:endParaRPr lang="en-US" sz="1800">
                        <a:effectLst/>
                        <a:latin typeface="Times New Roman"/>
                        <a:ea typeface="Calibri"/>
                      </a:endParaRPr>
                    </a:p>
                  </a:txBody>
                  <a:tcPr marL="68580" marR="68580" marT="0" marB="0" anchor="ctr"/>
                </a:tc>
              </a:tr>
              <a:tr h="424543">
                <a:tc>
                  <a:txBody>
                    <a:bodyPr/>
                    <a:lstStyle/>
                    <a:p>
                      <a:pPr algn="ctr">
                        <a:spcAft>
                          <a:spcPts val="0"/>
                        </a:spcAft>
                      </a:pPr>
                      <a:r>
                        <a:rPr lang="en-US" sz="1800">
                          <a:effectLst/>
                        </a:rPr>
                        <a:t>6</a:t>
                      </a:r>
                      <a:endParaRPr lang="en-US" sz="1800">
                        <a:effectLst/>
                        <a:latin typeface="Times New Roman"/>
                        <a:ea typeface="Calibri"/>
                      </a:endParaRPr>
                    </a:p>
                  </a:txBody>
                  <a:tcPr marL="68580" marR="68580" marT="0" marB="0" anchor="ctr"/>
                </a:tc>
                <a:tc>
                  <a:txBody>
                    <a:bodyPr/>
                    <a:lstStyle/>
                    <a:p>
                      <a:pPr algn="ctr">
                        <a:spcAft>
                          <a:spcPts val="0"/>
                        </a:spcAft>
                      </a:pPr>
                      <a:r>
                        <a:rPr lang="en-US" sz="1800">
                          <a:effectLst/>
                        </a:rPr>
                        <a:t>4,5 – 5,0</a:t>
                      </a:r>
                      <a:endParaRPr lang="en-US" sz="1800">
                        <a:effectLst/>
                        <a:latin typeface="Times New Roman"/>
                        <a:ea typeface="Calibri"/>
                      </a:endParaRPr>
                    </a:p>
                  </a:txBody>
                  <a:tcPr marL="68580" marR="68580" marT="0" marB="0" anchor="ctr"/>
                </a:tc>
                <a:tc>
                  <a:txBody>
                    <a:bodyPr/>
                    <a:lstStyle/>
                    <a:p>
                      <a:pPr>
                        <a:spcAft>
                          <a:spcPts val="0"/>
                        </a:spcAft>
                      </a:pPr>
                      <a:r>
                        <a:rPr lang="en-US" sz="1800">
                          <a:effectLst/>
                        </a:rPr>
                        <a:t>Có khả năng đánh giá</a:t>
                      </a:r>
                      <a:endParaRPr lang="en-US" sz="1800">
                        <a:effectLst/>
                        <a:latin typeface="Times New Roman"/>
                        <a:ea typeface="Calibri"/>
                      </a:endParaRPr>
                    </a:p>
                  </a:txBody>
                  <a:tcPr marL="68580" marR="68580" marT="0" marB="0" anchor="ctr"/>
                </a:tc>
              </a:tr>
            </a:tbl>
          </a:graphicData>
        </a:graphic>
      </p:graphicFrame>
    </p:spTree>
    <p:extLst>
      <p:ext uri="{BB962C8B-B14F-4D97-AF65-F5344CB8AC3E}">
        <p14:creationId xmlns:p14="http://schemas.microsoft.com/office/powerpoint/2010/main" val="424617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Tại sao theo đề xướng CDIO?</a:t>
            </a:r>
            <a:endParaRPr lang="en-US"/>
          </a:p>
        </p:txBody>
      </p:sp>
      <p:sp>
        <p:nvSpPr>
          <p:cNvPr id="3" name="Content Placeholder 2"/>
          <p:cNvSpPr>
            <a:spLocks noGrp="1"/>
          </p:cNvSpPr>
          <p:nvPr>
            <p:ph idx="1"/>
          </p:nvPr>
        </p:nvSpPr>
        <p:spPr/>
        <p:txBody>
          <a:bodyPr/>
          <a:lstStyle/>
          <a:p>
            <a:r>
              <a:rPr lang="en-US" smtClean="0"/>
              <a:t>Phương pháp xây dựng và phát triển CTĐT</a:t>
            </a:r>
          </a:p>
          <a:p>
            <a:r>
              <a:rPr lang="en-US" smtClean="0"/>
              <a:t>Quy trình đảm bảo tính khoa học, logic, và tính thực tiễn chặt chẽ</a:t>
            </a:r>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a:t>
            </a:fld>
            <a:endParaRPr lang="en-US"/>
          </a:p>
        </p:txBody>
      </p:sp>
    </p:spTree>
    <p:extLst>
      <p:ext uri="{BB962C8B-B14F-4D97-AF65-F5344CB8AC3E}">
        <p14:creationId xmlns:p14="http://schemas.microsoft.com/office/powerpoint/2010/main" val="20569377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Bộ CĐR theo Đề cương CDIO (tt.)</a:t>
            </a:r>
            <a:endParaRPr lang="en-US"/>
          </a:p>
        </p:txBody>
      </p:sp>
      <p:sp>
        <p:nvSpPr>
          <p:cNvPr id="3" name="Content Placeholder 2"/>
          <p:cNvSpPr>
            <a:spLocks noGrp="1"/>
          </p:cNvSpPr>
          <p:nvPr>
            <p:ph idx="1"/>
          </p:nvPr>
        </p:nvSpPr>
        <p:spPr/>
        <p:txBody>
          <a:bodyPr/>
          <a:lstStyle/>
          <a:p>
            <a:r>
              <a:rPr lang="en-US" smtClean="0"/>
              <a:t>Cấp độ 4</a:t>
            </a:r>
          </a:p>
          <a:p>
            <a:pPr lvl="1"/>
            <a:r>
              <a:rPr lang="en-US" smtClean="0"/>
              <a:t>Ở cấp độ này được trình bày cụ thể, rõ ràng dựa trên kết quả khảo sát về giá trị mức độ mong muốn, và </a:t>
            </a:r>
          </a:p>
          <a:p>
            <a:pPr lvl="1"/>
            <a:r>
              <a:rPr lang="en-US" smtClean="0"/>
              <a:t>được áp dụng để làm cơ sở khi soạn thảo đề cương môn học.</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30</a:t>
            </a:fld>
            <a:endParaRPr lang="en-US"/>
          </a:p>
        </p:txBody>
      </p:sp>
    </p:spTree>
    <p:extLst>
      <p:ext uri="{BB962C8B-B14F-4D97-AF65-F5344CB8AC3E}">
        <p14:creationId xmlns:p14="http://schemas.microsoft.com/office/powerpoint/2010/main" val="2631764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Tóm tắt</a:t>
            </a:r>
            <a:endParaRPr lang="en-US"/>
          </a:p>
        </p:txBody>
      </p:sp>
      <p:sp>
        <p:nvSpPr>
          <p:cNvPr id="3" name="Content Placeholder 2"/>
          <p:cNvSpPr>
            <a:spLocks noGrp="1"/>
          </p:cNvSpPr>
          <p:nvPr>
            <p:ph idx="1"/>
          </p:nvPr>
        </p:nvSpPr>
        <p:spPr/>
        <p:txBody>
          <a:bodyPr>
            <a:normAutofit/>
          </a:bodyPr>
          <a:lstStyle/>
          <a:p>
            <a:r>
              <a:rPr lang="en-US" smtClean="0"/>
              <a:t>Chuẩn đầu ra CTĐT, và ý nghĩa.</a:t>
            </a:r>
          </a:p>
          <a:p>
            <a:r>
              <a:rPr lang="en-US" smtClean="0"/>
              <a:t>Những yêu cầu khi viết CĐR</a:t>
            </a:r>
          </a:p>
          <a:p>
            <a:r>
              <a:rPr lang="en-US" smtClean="0"/>
              <a:t>Phân loại Bloom</a:t>
            </a:r>
          </a:p>
          <a:p>
            <a:r>
              <a:rPr lang="en-US" smtClean="0"/>
              <a:t>Đề cương CDIO để xây dựng CĐR CT</a:t>
            </a:r>
          </a:p>
          <a:p>
            <a:r>
              <a:rPr lang="en-US" smtClean="0"/>
              <a:t>Đề cương CDIO cấp độ 3 được sử dụng để khảo sát.</a:t>
            </a:r>
          </a:p>
          <a:p>
            <a:r>
              <a:rPr lang="en-US" smtClean="0"/>
              <a:t>Từ kết quả khảo sát (giá trị mức độ mong muốn) để làm cơ sở xây dựng CĐR CTĐT</a:t>
            </a:r>
          </a:p>
          <a:p>
            <a:endParaRPr lang="en-US" smtClean="0"/>
          </a:p>
          <a:p>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31</a:t>
            </a:fld>
            <a:endParaRPr lang="en-US"/>
          </a:p>
        </p:txBody>
      </p:sp>
    </p:spTree>
    <p:extLst>
      <p:ext uri="{BB962C8B-B14F-4D97-AF65-F5344CB8AC3E}">
        <p14:creationId xmlns:p14="http://schemas.microsoft.com/office/powerpoint/2010/main" val="1138932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Tài liệu tham khảo</a:t>
            </a:r>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smtClean="0"/>
              <a:t>[1] Nguyễn Hữu Lộc, Phạm Công Bằng, Lê Ngọc Quỳnh Lam, “</a:t>
            </a:r>
            <a:r>
              <a:rPr lang="en-US" i="1" smtClean="0"/>
              <a:t>Chương trình đào tạo tích hợp – Từ thiết kế đến vận hành</a:t>
            </a:r>
            <a:r>
              <a:rPr lang="en-US" smtClean="0"/>
              <a:t>,” NXB ĐH QG TP.HCM, 2014</a:t>
            </a:r>
          </a:p>
          <a:p>
            <a:pPr marL="0" indent="0">
              <a:buNone/>
            </a:pPr>
            <a:r>
              <a:rPr lang="en-US" smtClean="0"/>
              <a:t>[2] Luật Giáo dục Đại học số: 08/2012/QH13, ngày 18/6/2012</a:t>
            </a:r>
          </a:p>
          <a:p>
            <a:pPr marL="0" indent="0">
              <a:buNone/>
            </a:pPr>
            <a:r>
              <a:rPr lang="en-US" smtClean="0"/>
              <a:t>[3] Tim L. Wentling, Guide to Curriculum Development, FAO, 1993.</a:t>
            </a:r>
          </a:p>
          <a:p>
            <a:pPr marL="0" indent="0">
              <a:buNone/>
            </a:pPr>
            <a:r>
              <a:rPr lang="en-US" smtClean="0"/>
              <a:t>[4] Thông tư 57/2012/TT-BGDĐT “Sửa đổi, bổ sung một số điều của </a:t>
            </a:r>
            <a:r>
              <a:rPr lang="en-GB" smtClean="0"/>
              <a:t>Quy chế đào tạo đại học và cao đẳng hệ chính quy theo hệ thống tín chỉ </a:t>
            </a:r>
            <a:r>
              <a:rPr lang="en-US" smtClean="0"/>
              <a:t>ban hành kèm theo Quyết định số 43/2007/QĐ-BGDĐT..” 27/12/2012</a:t>
            </a:r>
          </a:p>
          <a:p>
            <a:pPr marL="0" indent="0">
              <a:buNone/>
            </a:pP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32</a:t>
            </a:fld>
            <a:endParaRPr lang="en-US"/>
          </a:p>
        </p:txBody>
      </p:sp>
    </p:spTree>
    <p:extLst>
      <p:ext uri="{BB962C8B-B14F-4D97-AF65-F5344CB8AC3E}">
        <p14:creationId xmlns:p14="http://schemas.microsoft.com/office/powerpoint/2010/main" val="2355361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Khái niệm Chuẩn đầu ra (CĐR)</a:t>
            </a:r>
            <a:endParaRPr lang="en-US"/>
          </a:p>
        </p:txBody>
      </p:sp>
      <p:sp>
        <p:nvSpPr>
          <p:cNvPr id="3" name="Content Placeholder 2"/>
          <p:cNvSpPr>
            <a:spLocks noGrp="1"/>
          </p:cNvSpPr>
          <p:nvPr>
            <p:ph idx="1"/>
          </p:nvPr>
        </p:nvSpPr>
        <p:spPr/>
        <p:txBody>
          <a:bodyPr/>
          <a:lstStyle/>
          <a:p>
            <a:r>
              <a:rPr lang="en-US" smtClean="0"/>
              <a:t>Có nhiều khái niệm khác nhau về CĐR</a:t>
            </a:r>
          </a:p>
          <a:p>
            <a:pPr lvl="1"/>
            <a:r>
              <a:rPr lang="en-US" smtClean="0"/>
              <a:t>CĐR là sự khẳng định của những điều kỳ vọng, mong muốn một người tốt nghiệp có khả năng làm được nhờ kết quả của quá trình đào tạo (Jenkins và Unwin, 2001)</a:t>
            </a:r>
          </a:p>
          <a:p>
            <a:pPr lvl="1"/>
            <a:r>
              <a:rPr lang="en-US" smtClean="0"/>
              <a:t>CĐR là lời khẳng định của những điều mà chúng ta muốn sinh viên chúng ta có khả năng làm, biết, hoặc hiểu nhờ hoàn thành một khóa đào tạo (Univ. New South Wales, Australia)</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4</a:t>
            </a:fld>
            <a:endParaRPr lang="en-US"/>
          </a:p>
        </p:txBody>
      </p:sp>
    </p:spTree>
    <p:extLst>
      <p:ext uri="{BB962C8B-B14F-4D97-AF65-F5344CB8AC3E}">
        <p14:creationId xmlns:p14="http://schemas.microsoft.com/office/powerpoint/2010/main" val="690113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Khái niệm Chuẩn đầu ra (CĐR) (tt.)</a:t>
            </a:r>
            <a:endParaRPr lang="en-US"/>
          </a:p>
        </p:txBody>
      </p:sp>
      <p:sp>
        <p:nvSpPr>
          <p:cNvPr id="3" name="Content Placeholder 2"/>
          <p:cNvSpPr>
            <a:spLocks noGrp="1"/>
          </p:cNvSpPr>
          <p:nvPr>
            <p:ph idx="1"/>
          </p:nvPr>
        </p:nvSpPr>
        <p:spPr/>
        <p:txBody>
          <a:bodyPr/>
          <a:lstStyle/>
          <a:p>
            <a:r>
              <a:rPr lang="en-US" smtClean="0"/>
              <a:t>Tóm lại:</a:t>
            </a:r>
          </a:p>
          <a:p>
            <a:pPr lvl="1"/>
            <a:r>
              <a:rPr lang="en-US" smtClean="0"/>
              <a:t>“CĐR có thể được xem như lời cam kết, lời khẳng định của nhà trường đối với xã hội với người sử dụng lao động, với người học về những công việc cụ thể mà sinh viên sẽ làm được; về những kiến thức, kỹ năng, thái độ … mà sinh viên sẽ đạt được sau khi được đào tạo tại nhà trường.” [1]</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5</a:t>
            </a:fld>
            <a:endParaRPr lang="en-US"/>
          </a:p>
        </p:txBody>
      </p:sp>
    </p:spTree>
    <p:extLst>
      <p:ext uri="{BB962C8B-B14F-4D97-AF65-F5344CB8AC3E}">
        <p14:creationId xmlns:p14="http://schemas.microsoft.com/office/powerpoint/2010/main" val="3827274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Khái niệm Chuẩn đầu ra (CĐR) (tt.)</a:t>
            </a:r>
            <a:endParaRPr lang="en-US"/>
          </a:p>
        </p:txBody>
      </p:sp>
      <p:sp>
        <p:nvSpPr>
          <p:cNvPr id="3" name="Content Placeholder 2"/>
          <p:cNvSpPr>
            <a:spLocks noGrp="1"/>
          </p:cNvSpPr>
          <p:nvPr>
            <p:ph idx="1"/>
          </p:nvPr>
        </p:nvSpPr>
        <p:spPr/>
        <p:txBody>
          <a:bodyPr/>
          <a:lstStyle/>
          <a:p>
            <a:r>
              <a:rPr lang="en-US" smtClean="0"/>
              <a:t>Yêu cầu đối với chuẩn đầu ra:</a:t>
            </a:r>
          </a:p>
          <a:p>
            <a:pPr lvl="1"/>
            <a:r>
              <a:rPr lang="en-US" smtClean="0"/>
              <a:t>CĐR là danh mục những kiến thức, kỹ năng và thái độ mà một sinh viên có được khi hoàn tất chương trình học tập.</a:t>
            </a:r>
          </a:p>
          <a:p>
            <a:pPr lvl="1"/>
            <a:r>
              <a:rPr lang="en-US" smtClean="0"/>
              <a:t>CĐR cần được mô tả đơn giản và rõ ràng.</a:t>
            </a:r>
          </a:p>
          <a:p>
            <a:pPr lvl="1"/>
            <a:r>
              <a:rPr lang="en-US" smtClean="0"/>
              <a:t>CĐR có thể đánh giá được</a:t>
            </a:r>
          </a:p>
          <a:p>
            <a:pPr marL="457200" lvl="1" indent="0">
              <a:buNone/>
            </a:pP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6</a:t>
            </a:fld>
            <a:endParaRPr lang="en-US"/>
          </a:p>
        </p:txBody>
      </p:sp>
    </p:spTree>
    <p:extLst>
      <p:ext uri="{BB962C8B-B14F-4D97-AF65-F5344CB8AC3E}">
        <p14:creationId xmlns:p14="http://schemas.microsoft.com/office/powerpoint/2010/main" val="292383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Chuẩn đầu ra cấp chương trình</a:t>
            </a:r>
            <a:endParaRPr lang="en-US"/>
          </a:p>
        </p:txBody>
      </p:sp>
      <p:sp>
        <p:nvSpPr>
          <p:cNvPr id="3" name="Content Placeholder 2"/>
          <p:cNvSpPr>
            <a:spLocks noGrp="1"/>
          </p:cNvSpPr>
          <p:nvPr>
            <p:ph idx="1"/>
          </p:nvPr>
        </p:nvSpPr>
        <p:spPr/>
        <p:txBody>
          <a:bodyPr/>
          <a:lstStyle/>
          <a:p>
            <a:r>
              <a:rPr lang="en-US" smtClean="0"/>
              <a:t>Chương trình đào tạo yêu cầu phù hợp với ngành và với sứ mạng của nhà trường.</a:t>
            </a:r>
          </a:p>
          <a:p>
            <a:r>
              <a:rPr lang="en-US" smtClean="0"/>
              <a:t>Chương trình đào tạo mô tả:</a:t>
            </a:r>
          </a:p>
          <a:p>
            <a:pPr lvl="1"/>
            <a:r>
              <a:rPr lang="en-US" smtClean="0"/>
              <a:t>Mục tiêu đào tạo</a:t>
            </a:r>
          </a:p>
          <a:p>
            <a:pPr lvl="1"/>
            <a:r>
              <a:rPr lang="en-US" smtClean="0"/>
              <a:t>Chuẩn đầu ra của chương trình</a:t>
            </a:r>
          </a:p>
          <a:p>
            <a:r>
              <a:rPr lang="en-US" smtClean="0"/>
              <a:t>Khi thiết kế CĐR cấp CT cần đảm bảo CĐR có thể đạt được thông qua CĐR của từng môn học của CTĐT.</a:t>
            </a:r>
          </a:p>
        </p:txBody>
      </p:sp>
      <p:sp>
        <p:nvSpPr>
          <p:cNvPr id="4" name="Slide Number Placeholder 3"/>
          <p:cNvSpPr>
            <a:spLocks noGrp="1"/>
          </p:cNvSpPr>
          <p:nvPr>
            <p:ph type="sldNum" sz="quarter" idx="12"/>
          </p:nvPr>
        </p:nvSpPr>
        <p:spPr/>
        <p:txBody>
          <a:bodyPr/>
          <a:lstStyle/>
          <a:p>
            <a:fld id="{59941D70-E2E7-418A-8835-13C93FCAA37A}" type="slidenum">
              <a:rPr lang="en-US" smtClean="0"/>
              <a:t>7</a:t>
            </a:fld>
            <a:endParaRPr lang="en-US"/>
          </a:p>
        </p:txBody>
      </p:sp>
    </p:spTree>
    <p:extLst>
      <p:ext uri="{BB962C8B-B14F-4D97-AF65-F5344CB8AC3E}">
        <p14:creationId xmlns:p14="http://schemas.microsoft.com/office/powerpoint/2010/main" val="2166617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Chuẩn đầu ra cấp chương trình (tt)</a:t>
            </a:r>
            <a:endParaRPr lang="en-US"/>
          </a:p>
        </p:txBody>
      </p:sp>
      <p:sp>
        <p:nvSpPr>
          <p:cNvPr id="3" name="Content Placeholder 2"/>
          <p:cNvSpPr>
            <a:spLocks noGrp="1"/>
          </p:cNvSpPr>
          <p:nvPr>
            <p:ph idx="1"/>
          </p:nvPr>
        </p:nvSpPr>
        <p:spPr/>
        <p:txBody>
          <a:bodyPr/>
          <a:lstStyle/>
          <a:p>
            <a:r>
              <a:rPr lang="en-US" smtClean="0"/>
              <a:t>Nếu kiến thức, kỹ năng và thái độ mà SV chỉ có thể đạt được khi SV hoàn thành qua nhiều môn học </a:t>
            </a:r>
          </a:p>
          <a:p>
            <a:pPr lvl="1"/>
            <a:r>
              <a:rPr lang="en-US" smtClean="0"/>
              <a:t>thì nên đưa nó vào CĐR cấp chương trình và đưa vào CĐR của môn học với mức từ thấp đến cao.</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8</a:t>
            </a:fld>
            <a:endParaRPr lang="en-US"/>
          </a:p>
        </p:txBody>
      </p:sp>
    </p:spTree>
    <p:extLst>
      <p:ext uri="{BB962C8B-B14F-4D97-AF65-F5344CB8AC3E}">
        <p14:creationId xmlns:p14="http://schemas.microsoft.com/office/powerpoint/2010/main" val="2482201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Chuẩn đầu ra cấp môn học</a:t>
            </a:r>
            <a:endParaRPr lang="en-US"/>
          </a:p>
        </p:txBody>
      </p:sp>
      <p:sp>
        <p:nvSpPr>
          <p:cNvPr id="3" name="Content Placeholder 2"/>
          <p:cNvSpPr>
            <a:spLocks noGrp="1"/>
          </p:cNvSpPr>
          <p:nvPr>
            <p:ph idx="1"/>
          </p:nvPr>
        </p:nvSpPr>
        <p:spPr>
          <a:xfrm>
            <a:off x="457200" y="1219200"/>
            <a:ext cx="8229600" cy="4525963"/>
          </a:xfrm>
        </p:spPr>
        <p:txBody>
          <a:bodyPr/>
          <a:lstStyle/>
          <a:p>
            <a:r>
              <a:rPr lang="en-US" smtClean="0"/>
              <a:t>Môn học có cấu trúc tốt:</a:t>
            </a:r>
          </a:p>
          <a:p>
            <a:pPr lvl="1"/>
            <a:r>
              <a:rPr lang="en-US" smtClean="0"/>
              <a:t>Thể hiện rõ ràng CĐR</a:t>
            </a:r>
          </a:p>
          <a:p>
            <a:pPr lvl="1"/>
            <a:r>
              <a:rPr lang="en-US" smtClean="0"/>
              <a:t>Các phương pháp đánh giá trong môn học đó</a:t>
            </a:r>
          </a:p>
          <a:p>
            <a:pPr marL="400050" lvl="1" indent="0">
              <a:buNone/>
            </a:pPr>
            <a:r>
              <a:rPr lang="en-US" smtClean="0"/>
              <a:t>=&gt; Lựa chọn các bài tập phù hợp và lập kế hoạch giảng dạy để SV có thể đạt được CĐR yêu cầu.</a:t>
            </a:r>
            <a:endParaRPr lang="en-US"/>
          </a:p>
        </p:txBody>
      </p:sp>
      <p:sp>
        <p:nvSpPr>
          <p:cNvPr id="4" name="Slide Number Placeholder 3"/>
          <p:cNvSpPr>
            <a:spLocks noGrp="1"/>
          </p:cNvSpPr>
          <p:nvPr>
            <p:ph type="sldNum" sz="quarter" idx="12"/>
          </p:nvPr>
        </p:nvSpPr>
        <p:spPr/>
        <p:txBody>
          <a:bodyPr/>
          <a:lstStyle/>
          <a:p>
            <a:fld id="{59941D70-E2E7-418A-8835-13C93FCAA37A}" type="slidenum">
              <a:rPr lang="en-US" smtClean="0"/>
              <a:t>9</a:t>
            </a:fld>
            <a:endParaRPr lang="en-US"/>
          </a:p>
        </p:txBody>
      </p:sp>
      <p:sp>
        <p:nvSpPr>
          <p:cNvPr id="5" name="Oval 4"/>
          <p:cNvSpPr/>
          <p:nvPr/>
        </p:nvSpPr>
        <p:spPr>
          <a:xfrm>
            <a:off x="3581400" y="3733800"/>
            <a:ext cx="1524000" cy="1219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mtClean="0"/>
              <a:t>CĐR mong muốn</a:t>
            </a:r>
            <a:endParaRPr lang="en-US"/>
          </a:p>
        </p:txBody>
      </p:sp>
      <p:sp>
        <p:nvSpPr>
          <p:cNvPr id="6" name="Oval 5"/>
          <p:cNvSpPr/>
          <p:nvPr/>
        </p:nvSpPr>
        <p:spPr>
          <a:xfrm>
            <a:off x="4724400" y="5181600"/>
            <a:ext cx="1524000" cy="1219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mtClean="0"/>
              <a:t>Hoạt động dạy và học</a:t>
            </a:r>
            <a:endParaRPr lang="en-US"/>
          </a:p>
        </p:txBody>
      </p:sp>
      <p:sp>
        <p:nvSpPr>
          <p:cNvPr id="7" name="Oval 6"/>
          <p:cNvSpPr/>
          <p:nvPr/>
        </p:nvSpPr>
        <p:spPr>
          <a:xfrm>
            <a:off x="2438400" y="5181600"/>
            <a:ext cx="1524000" cy="1219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mtClean="0"/>
              <a:t>Đánh giá quá trình học</a:t>
            </a:r>
            <a:endParaRPr lang="en-US"/>
          </a:p>
        </p:txBody>
      </p:sp>
      <p:cxnSp>
        <p:nvCxnSpPr>
          <p:cNvPr id="9" name="Straight Arrow Connector 8"/>
          <p:cNvCxnSpPr/>
          <p:nvPr/>
        </p:nvCxnSpPr>
        <p:spPr>
          <a:xfrm>
            <a:off x="4806015" y="4926852"/>
            <a:ext cx="299385" cy="330948"/>
          </a:xfrm>
          <a:prstGeom prst="straightConnector1">
            <a:avLst/>
          </a:prstGeom>
          <a:ln w="28575">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4117507" y="5791200"/>
            <a:ext cx="454493" cy="0"/>
          </a:xfrm>
          <a:prstGeom prst="straightConnector1">
            <a:avLst/>
          </a:prstGeom>
          <a:ln w="28575">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3663014" y="4953000"/>
            <a:ext cx="299386" cy="290286"/>
          </a:xfrm>
          <a:prstGeom prst="straightConnector1">
            <a:avLst/>
          </a:prstGeom>
          <a:ln w="28575">
            <a:headEnd type="arrow" w="med" len="med"/>
            <a:tailEnd type="arrow"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53086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2819</Words>
  <Application>Microsoft Office PowerPoint</Application>
  <PresentationFormat>On-screen Show (4:3)</PresentationFormat>
  <Paragraphs>307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CHUẨN ĐẦU RA CHƯƠNG TRÌNH ĐÀO TẠO</vt:lpstr>
      <vt:lpstr>Mục tiêu</vt:lpstr>
      <vt:lpstr>Tại sao theo đề xướng CDIO?</vt:lpstr>
      <vt:lpstr>Khái niệm Chuẩn đầu ra (CĐR)</vt:lpstr>
      <vt:lpstr>Khái niệm Chuẩn đầu ra (CĐR) (tt.)</vt:lpstr>
      <vt:lpstr>Khái niệm Chuẩn đầu ra (CĐR) (tt.)</vt:lpstr>
      <vt:lpstr>Chuẩn đầu ra cấp chương trình</vt:lpstr>
      <vt:lpstr>Chuẩn đầu ra cấp chương trình (tt)</vt:lpstr>
      <vt:lpstr>Chuẩn đầu ra cấp môn học</vt:lpstr>
      <vt:lpstr>Ý nghĩa của CĐR</vt:lpstr>
      <vt:lpstr>Ý nghĩa của CĐR (tt.)</vt:lpstr>
      <vt:lpstr>Ý nghĩa của CĐR (tt.)</vt:lpstr>
      <vt:lpstr>Ý nghĩa của CĐR (tt.)</vt:lpstr>
      <vt:lpstr>Ý nghĩa của CĐR (tt.)</vt:lpstr>
      <vt:lpstr>Nội dung CĐR</vt:lpstr>
      <vt:lpstr>Nội dung CĐR (tt.)</vt:lpstr>
      <vt:lpstr>Viết CĐR</vt:lpstr>
      <vt:lpstr>Nguyên tắc viết CĐR - SMARC</vt:lpstr>
      <vt:lpstr>Lưu ý khi viết CĐR</vt:lpstr>
      <vt:lpstr>Lưu ý về nội dung</vt:lpstr>
      <vt:lpstr>Các mức độ phân loại của Bloom</vt:lpstr>
      <vt:lpstr>Phân loại của Bloom</vt:lpstr>
      <vt:lpstr>Phân loại của Bloom (tt.)</vt:lpstr>
      <vt:lpstr>Phân loại của Bloom (tt.)</vt:lpstr>
      <vt:lpstr>Phân loại của Bloom (tt.)</vt:lpstr>
      <vt:lpstr>Bộ CĐR theo Đề cương CDIO</vt:lpstr>
      <vt:lpstr>Bộ CĐR theo Đề cương CDIO (tt.)</vt:lpstr>
      <vt:lpstr>Bộ CĐR theo Đề cương CDIO (tt.)</vt:lpstr>
      <vt:lpstr>Bộ CĐR theo Đề cương CDIO (tt.)</vt:lpstr>
      <vt:lpstr>Bộ CĐR theo Đề cương CDIO (tt.)</vt:lpstr>
      <vt:lpstr>Tóm tắt</vt:lpstr>
      <vt:lpstr>Tài liệu tham khảo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Xây dựng Chuẩn đầu ra chương trình và Chuẩn đầu ra môn học</dc:title>
  <dc:creator>letuanh</dc:creator>
  <cp:lastModifiedBy>letuanh</cp:lastModifiedBy>
  <cp:revision>86</cp:revision>
  <dcterms:created xsi:type="dcterms:W3CDTF">2015-03-08T01:23:02Z</dcterms:created>
  <dcterms:modified xsi:type="dcterms:W3CDTF">2015-03-08T13:51:02Z</dcterms:modified>
</cp:coreProperties>
</file>