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6" r:id="rId2"/>
    <p:sldId id="257" r:id="rId3"/>
    <p:sldId id="267" r:id="rId4"/>
    <p:sldId id="259" r:id="rId5"/>
    <p:sldId id="262" r:id="rId6"/>
    <p:sldId id="263" r:id="rId7"/>
    <p:sldId id="265" r:id="rId8"/>
    <p:sldId id="271" r:id="rId9"/>
    <p:sldId id="272" r:id="rId10"/>
    <p:sldId id="273" r:id="rId11"/>
    <p:sldId id="274" r:id="rId12"/>
    <p:sldId id="266" r:id="rId13"/>
    <p:sldId id="268" r:id="rId14"/>
    <p:sldId id="264" r:id="rId15"/>
    <p:sldId id="269"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2AB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DBA1F3-A69F-47EA-BDE4-D66BCC926043}" type="datetimeFigureOut">
              <a:rPr lang="en-US" smtClean="0"/>
              <a:t>16/04/2015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1AD4CB-CD87-40BC-98D3-6A42330CC3F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rgbClr val="FF0000"/>
                </a:solidFill>
                <a:latin typeface="Times New Roman" pitchFamily="18" charset="0"/>
                <a:cs typeface="Times New Roman" pitchFamily="18"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b="1">
                <a:solidFill>
                  <a:srgbClr val="E82AB2"/>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CF91877-56D6-45A5-BCA4-DF139A594FC6}" type="datetime1">
              <a:rPr lang="en-US" smtClean="0"/>
              <a:t>16/04/2015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CDIO - Intro</a:t>
            </a:r>
            <a:endParaRPr lang="en-US"/>
          </a:p>
        </p:txBody>
      </p:sp>
      <p:sp>
        <p:nvSpPr>
          <p:cNvPr id="6" name="Slide Number Placeholder 5"/>
          <p:cNvSpPr>
            <a:spLocks noGrp="1"/>
          </p:cNvSpPr>
          <p:nvPr>
            <p:ph type="sldNum" sz="quarter" idx="12"/>
          </p:nvPr>
        </p:nvSpPr>
        <p:spPr/>
        <p:txBody>
          <a:bodyPr/>
          <a:lstStyle>
            <a:lvl1pPr>
              <a:defRPr/>
            </a:lvl1pPr>
          </a:lstStyle>
          <a:p>
            <a:pPr>
              <a:defRPr/>
            </a:pPr>
            <a:fld id="{C487E904-4317-424A-989B-F3B64B7B2743}" type="slidenum">
              <a:rPr lang="en-US"/>
              <a:pPr>
                <a:defRPr/>
              </a:pPr>
              <a:t>‹#›</a:t>
            </a:fld>
            <a:endParaRPr lang="en-US"/>
          </a:p>
        </p:txBody>
      </p:sp>
      <p:pic>
        <p:nvPicPr>
          <p:cNvPr id="7" name="Picture 75" descr="cdio_animated"/>
          <p:cNvPicPr>
            <a:picLocks noChangeAspect="1" noChangeArrowheads="1"/>
          </p:cNvPicPr>
          <p:nvPr userDrawn="1"/>
        </p:nvPicPr>
        <p:blipFill>
          <a:blip r:embed="rId2"/>
          <a:srcRect/>
          <a:stretch>
            <a:fillRect/>
          </a:stretch>
        </p:blipFill>
        <p:spPr bwMode="auto">
          <a:xfrm>
            <a:off x="0" y="0"/>
            <a:ext cx="1828800" cy="9144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E6CEFFB-E8AA-466D-A987-D0EDD97E9960}" type="datetime1">
              <a:rPr lang="en-US" smtClean="0"/>
              <a:t>16/04/2015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CDIO - Intro</a:t>
            </a:r>
            <a:endParaRPr lang="en-US"/>
          </a:p>
        </p:txBody>
      </p:sp>
      <p:sp>
        <p:nvSpPr>
          <p:cNvPr id="6" name="Slide Number Placeholder 5"/>
          <p:cNvSpPr>
            <a:spLocks noGrp="1"/>
          </p:cNvSpPr>
          <p:nvPr>
            <p:ph type="sldNum" sz="quarter" idx="12"/>
          </p:nvPr>
        </p:nvSpPr>
        <p:spPr/>
        <p:txBody>
          <a:bodyPr/>
          <a:lstStyle>
            <a:lvl1pPr>
              <a:defRPr/>
            </a:lvl1pPr>
          </a:lstStyle>
          <a:p>
            <a:pPr>
              <a:defRPr/>
            </a:pPr>
            <a:fld id="{54C43B8D-75B6-4447-AC48-F809825A879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7095226-D39F-4C1A-B946-B8B063E7D446}" type="datetime1">
              <a:rPr lang="en-US" smtClean="0"/>
              <a:t>16/04/2015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CDIO - Intro</a:t>
            </a:r>
            <a:endParaRPr lang="en-US"/>
          </a:p>
        </p:txBody>
      </p:sp>
      <p:sp>
        <p:nvSpPr>
          <p:cNvPr id="6" name="Slide Number Placeholder 5"/>
          <p:cNvSpPr>
            <a:spLocks noGrp="1"/>
          </p:cNvSpPr>
          <p:nvPr>
            <p:ph type="sldNum" sz="quarter" idx="12"/>
          </p:nvPr>
        </p:nvSpPr>
        <p:spPr/>
        <p:txBody>
          <a:bodyPr/>
          <a:lstStyle>
            <a:lvl1pPr>
              <a:defRPr/>
            </a:lvl1pPr>
          </a:lstStyle>
          <a:p>
            <a:pPr>
              <a:defRPr/>
            </a:pPr>
            <a:fld id="{DBEC0652-0CA8-4457-A633-8529AEC0B68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DD688FD-5C6E-4BB3-AA2C-9AC683657C55}" type="datetime1">
              <a:rPr lang="en-US" smtClean="0"/>
              <a:t>16/04/2015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CDIO - Intro</a:t>
            </a:r>
            <a:endParaRPr lang="en-US"/>
          </a:p>
        </p:txBody>
      </p:sp>
      <p:sp>
        <p:nvSpPr>
          <p:cNvPr id="6" name="Slide Number Placeholder 5"/>
          <p:cNvSpPr>
            <a:spLocks noGrp="1"/>
          </p:cNvSpPr>
          <p:nvPr>
            <p:ph type="sldNum" sz="quarter" idx="12"/>
          </p:nvPr>
        </p:nvSpPr>
        <p:spPr/>
        <p:txBody>
          <a:bodyPr/>
          <a:lstStyle>
            <a:lvl1pPr>
              <a:defRPr/>
            </a:lvl1pPr>
          </a:lstStyle>
          <a:p>
            <a:pPr>
              <a:defRPr/>
            </a:pPr>
            <a:fld id="{18679377-30F3-425E-B6DB-55D9833D093A}" type="slidenum">
              <a:rPr lang="en-US"/>
              <a:pPr>
                <a:defRPr/>
              </a:pPr>
              <a:t>‹#›</a:t>
            </a:fld>
            <a:endParaRPr lang="en-US"/>
          </a:p>
        </p:txBody>
      </p:sp>
      <p:pic>
        <p:nvPicPr>
          <p:cNvPr id="7" name="Picture 75" descr="cdio_animated"/>
          <p:cNvPicPr>
            <a:picLocks noChangeAspect="1" noChangeArrowheads="1"/>
          </p:cNvPicPr>
          <p:nvPr userDrawn="1"/>
        </p:nvPicPr>
        <p:blipFill>
          <a:blip r:embed="rId2"/>
          <a:srcRect/>
          <a:stretch>
            <a:fillRect/>
          </a:stretch>
        </p:blipFill>
        <p:spPr bwMode="auto">
          <a:xfrm>
            <a:off x="0" y="0"/>
            <a:ext cx="1828800" cy="91440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156FE7B-A77F-4E7A-8A2D-752BDB1ABA02}" type="datetime1">
              <a:rPr lang="en-US" smtClean="0"/>
              <a:t>16/04/2015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CDIO - Intro</a:t>
            </a:r>
            <a:endParaRPr lang="en-US"/>
          </a:p>
        </p:txBody>
      </p:sp>
      <p:sp>
        <p:nvSpPr>
          <p:cNvPr id="6" name="Slide Number Placeholder 5"/>
          <p:cNvSpPr>
            <a:spLocks noGrp="1"/>
          </p:cNvSpPr>
          <p:nvPr>
            <p:ph type="sldNum" sz="quarter" idx="12"/>
          </p:nvPr>
        </p:nvSpPr>
        <p:spPr/>
        <p:txBody>
          <a:bodyPr/>
          <a:lstStyle>
            <a:lvl1pPr>
              <a:defRPr/>
            </a:lvl1pPr>
          </a:lstStyle>
          <a:p>
            <a:pPr>
              <a:defRPr/>
            </a:pPr>
            <a:fld id="{28F5DFF5-1E3E-4B92-89DD-587764ABABF6}" type="slidenum">
              <a:rPr lang="en-US"/>
              <a:pPr>
                <a:defRPr/>
              </a:pPr>
              <a:t>‹#›</a:t>
            </a:fld>
            <a:endParaRPr lang="en-US"/>
          </a:p>
        </p:txBody>
      </p:sp>
      <p:pic>
        <p:nvPicPr>
          <p:cNvPr id="7" name="Picture 75" descr="cdio_animated"/>
          <p:cNvPicPr>
            <a:picLocks noChangeAspect="1" noChangeArrowheads="1"/>
          </p:cNvPicPr>
          <p:nvPr userDrawn="1"/>
        </p:nvPicPr>
        <p:blipFill>
          <a:blip r:embed="rId2"/>
          <a:srcRect/>
          <a:stretch>
            <a:fillRect/>
          </a:stretch>
        </p:blipFill>
        <p:spPr bwMode="auto">
          <a:xfrm>
            <a:off x="0" y="0"/>
            <a:ext cx="1981200" cy="990600"/>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C55031C1-9A58-4E8B-95C0-CD1F7EF25632}" type="datetime1">
              <a:rPr lang="en-US" smtClean="0"/>
              <a:t>16/04/2015</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CDIO - Intro</a:t>
            </a:r>
            <a:endParaRPr lang="en-US"/>
          </a:p>
        </p:txBody>
      </p:sp>
      <p:sp>
        <p:nvSpPr>
          <p:cNvPr id="7" name="Slide Number Placeholder 6"/>
          <p:cNvSpPr>
            <a:spLocks noGrp="1"/>
          </p:cNvSpPr>
          <p:nvPr>
            <p:ph type="sldNum" sz="quarter" idx="12"/>
          </p:nvPr>
        </p:nvSpPr>
        <p:spPr/>
        <p:txBody>
          <a:bodyPr/>
          <a:lstStyle>
            <a:lvl1pPr>
              <a:defRPr/>
            </a:lvl1pPr>
          </a:lstStyle>
          <a:p>
            <a:pPr>
              <a:defRPr/>
            </a:pPr>
            <a:fld id="{EF1F1F2D-2FF2-4CDC-813D-6D30D9EFCF0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D023B0C1-637B-4B7A-9BD9-B8D0785F1300}" type="datetime1">
              <a:rPr lang="en-US" smtClean="0"/>
              <a:t>16/04/2015</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smtClean="0"/>
              <a:t>CDIO - Intro</a:t>
            </a:r>
            <a:endParaRPr lang="en-US"/>
          </a:p>
        </p:txBody>
      </p:sp>
      <p:sp>
        <p:nvSpPr>
          <p:cNvPr id="9" name="Slide Number Placeholder 8"/>
          <p:cNvSpPr>
            <a:spLocks noGrp="1"/>
          </p:cNvSpPr>
          <p:nvPr>
            <p:ph type="sldNum" sz="quarter" idx="12"/>
          </p:nvPr>
        </p:nvSpPr>
        <p:spPr/>
        <p:txBody>
          <a:bodyPr/>
          <a:lstStyle>
            <a:lvl1pPr>
              <a:defRPr/>
            </a:lvl1pPr>
          </a:lstStyle>
          <a:p>
            <a:pPr>
              <a:defRPr/>
            </a:pPr>
            <a:fld id="{30A449E3-705D-4F65-ABA9-FC0D5AACAF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68D788D4-E052-41D4-8CA3-05CF7C1E728E}" type="datetime1">
              <a:rPr lang="en-US" smtClean="0"/>
              <a:t>16/04/2015</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smtClean="0"/>
              <a:t>CDIO - Intro</a:t>
            </a:r>
            <a:endParaRPr lang="en-US"/>
          </a:p>
        </p:txBody>
      </p:sp>
      <p:sp>
        <p:nvSpPr>
          <p:cNvPr id="5" name="Slide Number Placeholder 4"/>
          <p:cNvSpPr>
            <a:spLocks noGrp="1"/>
          </p:cNvSpPr>
          <p:nvPr>
            <p:ph type="sldNum" sz="quarter" idx="12"/>
          </p:nvPr>
        </p:nvSpPr>
        <p:spPr/>
        <p:txBody>
          <a:bodyPr/>
          <a:lstStyle>
            <a:lvl1pPr>
              <a:defRPr/>
            </a:lvl1pPr>
          </a:lstStyle>
          <a:p>
            <a:pPr>
              <a:defRPr/>
            </a:pPr>
            <a:fld id="{EE7BDC1E-D5A9-447C-96AD-FBB688615C4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AA0CF3F8-AEF4-4947-BE65-A4E1597FE7AE}" type="datetime1">
              <a:rPr lang="en-US" smtClean="0"/>
              <a:t>16/04/2015</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smtClean="0"/>
              <a:t>CDIO - Intro</a:t>
            </a:r>
            <a:endParaRPr lang="en-US"/>
          </a:p>
        </p:txBody>
      </p:sp>
      <p:sp>
        <p:nvSpPr>
          <p:cNvPr id="4" name="Slide Number Placeholder 3"/>
          <p:cNvSpPr>
            <a:spLocks noGrp="1"/>
          </p:cNvSpPr>
          <p:nvPr>
            <p:ph type="sldNum" sz="quarter" idx="12"/>
          </p:nvPr>
        </p:nvSpPr>
        <p:spPr/>
        <p:txBody>
          <a:bodyPr/>
          <a:lstStyle>
            <a:lvl1pPr>
              <a:defRPr/>
            </a:lvl1pPr>
          </a:lstStyle>
          <a:p>
            <a:pPr>
              <a:defRPr/>
            </a:pPr>
            <a:fld id="{1CF3764F-C3E7-48E0-B02B-CDFE2BDCCFB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69F5CB23-F9F0-473B-8DC1-0369FF265A3E}" type="datetime1">
              <a:rPr lang="en-US" smtClean="0"/>
              <a:t>16/04/2015</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CDIO - Intro</a:t>
            </a:r>
            <a:endParaRPr lang="en-US"/>
          </a:p>
        </p:txBody>
      </p:sp>
      <p:sp>
        <p:nvSpPr>
          <p:cNvPr id="7" name="Slide Number Placeholder 6"/>
          <p:cNvSpPr>
            <a:spLocks noGrp="1"/>
          </p:cNvSpPr>
          <p:nvPr>
            <p:ph type="sldNum" sz="quarter" idx="12"/>
          </p:nvPr>
        </p:nvSpPr>
        <p:spPr/>
        <p:txBody>
          <a:bodyPr/>
          <a:lstStyle>
            <a:lvl1pPr>
              <a:defRPr/>
            </a:lvl1pPr>
          </a:lstStyle>
          <a:p>
            <a:pPr>
              <a:defRPr/>
            </a:pPr>
            <a:fld id="{30974695-A802-4327-AA8E-8AB5E97788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04843213-0D05-427E-A22C-29E48ACC2F5D}" type="datetime1">
              <a:rPr lang="en-US" smtClean="0"/>
              <a:t>16/04/2015</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CDIO - Intro</a:t>
            </a:r>
            <a:endParaRPr lang="en-US"/>
          </a:p>
        </p:txBody>
      </p:sp>
      <p:sp>
        <p:nvSpPr>
          <p:cNvPr id="7" name="Slide Number Placeholder 6"/>
          <p:cNvSpPr>
            <a:spLocks noGrp="1"/>
          </p:cNvSpPr>
          <p:nvPr>
            <p:ph type="sldNum" sz="quarter" idx="12"/>
          </p:nvPr>
        </p:nvSpPr>
        <p:spPr/>
        <p:txBody>
          <a:bodyPr/>
          <a:lstStyle>
            <a:lvl1pPr>
              <a:defRPr/>
            </a:lvl1pPr>
          </a:lstStyle>
          <a:p>
            <a:pPr>
              <a:defRPr/>
            </a:pPr>
            <a:fld id="{8B4A9764-DD7F-48F7-8123-8A526A48A85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18FA0662-5146-4B8E-9C81-0F1EF8CE4921}" type="datetime1">
              <a:rPr lang="en-US" smtClean="0"/>
              <a:t>16/04/2015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b="1" smtClean="0">
                <a:solidFill>
                  <a:srgbClr val="FF0000"/>
                </a:solidFill>
                <a:latin typeface="Times New Roman" pitchFamily="18" charset="0"/>
                <a:cs typeface="Times New Roman" pitchFamily="18" charset="0"/>
              </a:defRPr>
            </a:lvl1pPr>
          </a:lstStyle>
          <a:p>
            <a:pPr>
              <a:defRPr/>
            </a:pPr>
            <a:r>
              <a:rPr lang="en-US" smtClean="0"/>
              <a:t>CDIO - Intro</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FC6AF611-5111-4DEE-AD0C-84DB47DC2E8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p:txStyles>
    <p:titleStyle>
      <a:lvl1pPr algn="ctr" rtl="0" eaLnBrk="1" fontAlgn="base" hangingPunct="1">
        <a:spcBef>
          <a:spcPct val="0"/>
        </a:spcBef>
        <a:spcAft>
          <a:spcPct val="0"/>
        </a:spcAft>
        <a:defRPr sz="4400" b="1" kern="1200">
          <a:solidFill>
            <a:srgbClr val="0070C0"/>
          </a:solidFill>
          <a:latin typeface="Times New Roman" pitchFamily="18" charset="0"/>
          <a:ea typeface="+mj-ea"/>
          <a:cs typeface="Times New Roman" pitchFamily="18" charset="0"/>
        </a:defRPr>
      </a:lvl1pPr>
      <a:lvl2pPr algn="ctr" rtl="0" eaLnBrk="1" fontAlgn="base" hangingPunct="1">
        <a:spcBef>
          <a:spcPct val="0"/>
        </a:spcBef>
        <a:spcAft>
          <a:spcPct val="0"/>
        </a:spcAft>
        <a:defRPr sz="4400" b="1">
          <a:solidFill>
            <a:srgbClr val="0070C0"/>
          </a:solidFill>
          <a:latin typeface="Times New Roman" pitchFamily="18" charset="0"/>
          <a:cs typeface="Times New Roman" pitchFamily="18" charset="0"/>
        </a:defRPr>
      </a:lvl2pPr>
      <a:lvl3pPr algn="ctr" rtl="0" eaLnBrk="1" fontAlgn="base" hangingPunct="1">
        <a:spcBef>
          <a:spcPct val="0"/>
        </a:spcBef>
        <a:spcAft>
          <a:spcPct val="0"/>
        </a:spcAft>
        <a:defRPr sz="4400" b="1">
          <a:solidFill>
            <a:srgbClr val="0070C0"/>
          </a:solidFill>
          <a:latin typeface="Times New Roman" pitchFamily="18" charset="0"/>
          <a:cs typeface="Times New Roman" pitchFamily="18" charset="0"/>
        </a:defRPr>
      </a:lvl3pPr>
      <a:lvl4pPr algn="ctr" rtl="0" eaLnBrk="1" fontAlgn="base" hangingPunct="1">
        <a:spcBef>
          <a:spcPct val="0"/>
        </a:spcBef>
        <a:spcAft>
          <a:spcPct val="0"/>
        </a:spcAft>
        <a:defRPr sz="4400" b="1">
          <a:solidFill>
            <a:srgbClr val="0070C0"/>
          </a:solidFill>
          <a:latin typeface="Times New Roman" pitchFamily="18" charset="0"/>
          <a:cs typeface="Times New Roman" pitchFamily="18" charset="0"/>
        </a:defRPr>
      </a:lvl4pPr>
      <a:lvl5pPr algn="ctr" rtl="0" eaLnBrk="1" fontAlgn="base" hangingPunct="1">
        <a:spcBef>
          <a:spcPct val="0"/>
        </a:spcBef>
        <a:spcAft>
          <a:spcPct val="0"/>
        </a:spcAft>
        <a:defRPr sz="4400" b="1">
          <a:solidFill>
            <a:srgbClr val="0070C0"/>
          </a:solidFill>
          <a:latin typeface="Times New Roman" pitchFamily="18" charset="0"/>
          <a:cs typeface="Times New Roman" pitchFamily="18" charset="0"/>
        </a:defRPr>
      </a:lvl5pPr>
      <a:lvl6pPr marL="457200" algn="ctr" rtl="0" eaLnBrk="1" fontAlgn="base" hangingPunct="1">
        <a:spcBef>
          <a:spcPct val="0"/>
        </a:spcBef>
        <a:spcAft>
          <a:spcPct val="0"/>
        </a:spcAft>
        <a:defRPr sz="4400" b="1">
          <a:solidFill>
            <a:srgbClr val="0070C0"/>
          </a:solidFill>
          <a:latin typeface="Times New Roman" pitchFamily="18" charset="0"/>
          <a:cs typeface="Times New Roman" pitchFamily="18" charset="0"/>
        </a:defRPr>
      </a:lvl6pPr>
      <a:lvl7pPr marL="914400" algn="ctr" rtl="0" eaLnBrk="1" fontAlgn="base" hangingPunct="1">
        <a:spcBef>
          <a:spcPct val="0"/>
        </a:spcBef>
        <a:spcAft>
          <a:spcPct val="0"/>
        </a:spcAft>
        <a:defRPr sz="4400" b="1">
          <a:solidFill>
            <a:srgbClr val="0070C0"/>
          </a:solidFill>
          <a:latin typeface="Times New Roman" pitchFamily="18" charset="0"/>
          <a:cs typeface="Times New Roman" pitchFamily="18" charset="0"/>
        </a:defRPr>
      </a:lvl7pPr>
      <a:lvl8pPr marL="1371600" algn="ctr" rtl="0" eaLnBrk="1" fontAlgn="base" hangingPunct="1">
        <a:spcBef>
          <a:spcPct val="0"/>
        </a:spcBef>
        <a:spcAft>
          <a:spcPct val="0"/>
        </a:spcAft>
        <a:defRPr sz="4400" b="1">
          <a:solidFill>
            <a:srgbClr val="0070C0"/>
          </a:solidFill>
          <a:latin typeface="Times New Roman" pitchFamily="18" charset="0"/>
          <a:cs typeface="Times New Roman" pitchFamily="18" charset="0"/>
        </a:defRPr>
      </a:lvl8pPr>
      <a:lvl9pPr marL="1828800" algn="ctr" rtl="0" eaLnBrk="1" fontAlgn="base" hangingPunct="1">
        <a:spcBef>
          <a:spcPct val="0"/>
        </a:spcBef>
        <a:spcAft>
          <a:spcPct val="0"/>
        </a:spcAft>
        <a:defRPr sz="4400" b="1">
          <a:solidFill>
            <a:srgbClr val="0070C0"/>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Font typeface="Arial" charset="0"/>
        <a:buChar char="•"/>
        <a:defRPr sz="3200" b="1" kern="1200">
          <a:solidFill>
            <a:srgbClr val="7030A0"/>
          </a:solidFill>
          <a:latin typeface="Times New Roman" pitchFamily="18" charset="0"/>
          <a:ea typeface="+mn-ea"/>
          <a:cs typeface="Times New Roman" pitchFamily="18" charset="0"/>
        </a:defRPr>
      </a:lvl1pPr>
      <a:lvl2pPr marL="742950" indent="-285750" algn="l" rtl="0" eaLnBrk="1" fontAlgn="base" hangingPunct="1">
        <a:spcBef>
          <a:spcPct val="20000"/>
        </a:spcBef>
        <a:spcAft>
          <a:spcPct val="0"/>
        </a:spcAft>
        <a:buFont typeface="Arial" charset="0"/>
        <a:buChar char="–"/>
        <a:defRPr sz="2800" b="1" kern="1200">
          <a:solidFill>
            <a:srgbClr val="0070C0"/>
          </a:solidFill>
          <a:latin typeface="Times New Roman" pitchFamily="18" charset="0"/>
          <a:ea typeface="+mn-ea"/>
          <a:cs typeface="Times New Roman" pitchFamily="18" charset="0"/>
        </a:defRPr>
      </a:lvl2pPr>
      <a:lvl3pPr marL="1143000" indent="-228600" algn="l" rtl="0" eaLnBrk="1" fontAlgn="base" hangingPunct="1">
        <a:spcBef>
          <a:spcPct val="20000"/>
        </a:spcBef>
        <a:spcAft>
          <a:spcPct val="0"/>
        </a:spcAft>
        <a:buFont typeface="Arial" charset="0"/>
        <a:buChar char="•"/>
        <a:defRPr sz="2400" b="1" kern="1200">
          <a:solidFill>
            <a:srgbClr val="FF0000"/>
          </a:solidFill>
          <a:latin typeface="Times New Roman" pitchFamily="18" charset="0"/>
          <a:ea typeface="+mn-ea"/>
          <a:cs typeface="Times New Roman" pitchFamily="18" charset="0"/>
        </a:defRPr>
      </a:lvl3pPr>
      <a:lvl4pPr marL="1600200" indent="-228600" algn="l" rtl="0" eaLnBrk="1" fontAlgn="base" hangingPunct="1">
        <a:spcBef>
          <a:spcPct val="20000"/>
        </a:spcBef>
        <a:spcAft>
          <a:spcPct val="0"/>
        </a:spcAft>
        <a:buFont typeface="Arial" charset="0"/>
        <a:buChar char="–"/>
        <a:defRPr sz="2000" b="1" kern="1200">
          <a:solidFill>
            <a:srgbClr val="C00000"/>
          </a:solidFill>
          <a:latin typeface="Times New Roman" pitchFamily="18" charset="0"/>
          <a:ea typeface="+mn-ea"/>
          <a:cs typeface="Times New Roman" pitchFamily="18" charset="0"/>
        </a:defRPr>
      </a:lvl4pPr>
      <a:lvl5pPr marL="2057400" indent="-228600" algn="l" rtl="0" eaLnBrk="1" fontAlgn="base" hangingPunct="1">
        <a:spcBef>
          <a:spcPct val="20000"/>
        </a:spcBef>
        <a:spcAft>
          <a:spcPct val="0"/>
        </a:spcAft>
        <a:buFont typeface="Arial" charset="0"/>
        <a:buChar char="»"/>
        <a:defRPr sz="2000" b="1" kern="1200">
          <a:solidFill>
            <a:srgbClr val="002060"/>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r>
              <a:rPr lang="en-US" smtClean="0"/>
              <a:t>Introduction</a:t>
            </a:r>
            <a:br>
              <a:rPr lang="en-US" smtClean="0"/>
            </a:br>
            <a:r>
              <a:rPr lang="en-US" smtClean="0"/>
              <a:t>to</a:t>
            </a:r>
            <a:br>
              <a:rPr lang="en-US" smtClean="0"/>
            </a:br>
            <a:r>
              <a:rPr lang="en-US" smtClean="0"/>
              <a:t>CDIO</a:t>
            </a:r>
            <a:endParaRPr lang="en-US" smtClean="0"/>
          </a:p>
        </p:txBody>
      </p:sp>
      <p:sp>
        <p:nvSpPr>
          <p:cNvPr id="13315" name="Subtitle 2"/>
          <p:cNvSpPr>
            <a:spLocks noGrp="1"/>
          </p:cNvSpPr>
          <p:nvPr>
            <p:ph type="subTitle" idx="1"/>
          </p:nvPr>
        </p:nvSpPr>
        <p:spPr/>
        <p:txBody>
          <a:bodyPr/>
          <a:lstStyle/>
          <a:p>
            <a:r>
              <a:rPr lang="en-US" smtClean="0"/>
              <a:t>Người trình bày</a:t>
            </a:r>
          </a:p>
          <a:p>
            <a:r>
              <a:rPr lang="en-US" smtClean="0"/>
              <a:t>Vũ Văn Nam</a:t>
            </a:r>
            <a:endParaRPr 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4" name="Picture 4" descr="Cover"/>
          <p:cNvPicPr>
            <a:picLocks noChangeAspect="1" noChangeArrowheads="1"/>
          </p:cNvPicPr>
          <p:nvPr/>
        </p:nvPicPr>
        <p:blipFill>
          <a:blip r:embed="rId2"/>
          <a:srcRect/>
          <a:stretch>
            <a:fillRect/>
          </a:stretch>
        </p:blipFill>
        <p:spPr bwMode="auto">
          <a:xfrm>
            <a:off x="1416050" y="0"/>
            <a:ext cx="6313488" cy="68580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2" name="Picture 4" descr="Cover"/>
          <p:cNvPicPr>
            <a:picLocks noChangeAspect="1" noChangeArrowheads="1"/>
          </p:cNvPicPr>
          <p:nvPr/>
        </p:nvPicPr>
        <p:blipFill>
          <a:blip r:embed="rId2"/>
          <a:srcRect/>
          <a:stretch>
            <a:fillRect/>
          </a:stretch>
        </p:blipFill>
        <p:spPr bwMode="auto">
          <a:xfrm>
            <a:off x="1416050" y="0"/>
            <a:ext cx="6313488" cy="68580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THẾ GIỚI ĐANG Ở ĐÂU?</a:t>
            </a:r>
            <a:endParaRPr lang="en-US"/>
          </a:p>
        </p:txBody>
      </p:sp>
      <p:sp>
        <p:nvSpPr>
          <p:cNvPr id="3" name="Content Placeholder 2"/>
          <p:cNvSpPr>
            <a:spLocks noGrp="1"/>
          </p:cNvSpPr>
          <p:nvPr>
            <p:ph idx="1"/>
          </p:nvPr>
        </p:nvSpPr>
        <p:spPr/>
        <p:txBody>
          <a:bodyPr/>
          <a:lstStyle/>
          <a:p>
            <a:r>
              <a:rPr lang="vi-VN" sz="3000" smtClean="0"/>
              <a:t>Khởi </a:t>
            </a:r>
            <a:r>
              <a:rPr lang="vi-VN" sz="3000" smtClean="0"/>
              <a:t>nguồn từ Viện công nghệ MIT (Mỹ</a:t>
            </a:r>
            <a:r>
              <a:rPr lang="vi-VN" sz="3000" smtClean="0"/>
              <a:t>), </a:t>
            </a:r>
            <a:r>
              <a:rPr lang="en-US" sz="3000" smtClean="0"/>
              <a:t>sau đó liên kết với các </a:t>
            </a:r>
            <a:r>
              <a:rPr lang="vi-VN" sz="3000" smtClean="0"/>
              <a:t>trường: </a:t>
            </a:r>
            <a:r>
              <a:rPr lang="vi-VN" sz="3000" smtClean="0"/>
              <a:t>Đại học Công </a:t>
            </a:r>
            <a:r>
              <a:rPr lang="vi-VN" sz="3000" smtClean="0"/>
              <a:t>nghệ </a:t>
            </a:r>
            <a:r>
              <a:rPr lang="vi-VN" sz="3000" smtClean="0"/>
              <a:t>Chalmers; </a:t>
            </a:r>
            <a:r>
              <a:rPr lang="vi-VN" sz="3000" smtClean="0"/>
              <a:t>Học viện Công nghệ Hoàng </a:t>
            </a:r>
            <a:r>
              <a:rPr lang="vi-VN" sz="3000" smtClean="0"/>
              <a:t>gia </a:t>
            </a:r>
            <a:r>
              <a:rPr lang="vi-VN" sz="3000" smtClean="0"/>
              <a:t>; </a:t>
            </a:r>
            <a:r>
              <a:rPr lang="vi-VN" sz="3000" smtClean="0"/>
              <a:t>Đại </a:t>
            </a:r>
            <a:r>
              <a:rPr lang="vi-VN" sz="3000" smtClean="0"/>
              <a:t>học </a:t>
            </a:r>
            <a:r>
              <a:rPr lang="vi-VN" sz="3000" smtClean="0"/>
              <a:t>Linköping</a:t>
            </a:r>
            <a:r>
              <a:rPr lang="en-US" sz="3000" smtClean="0"/>
              <a:t>.</a:t>
            </a:r>
          </a:p>
          <a:p>
            <a:r>
              <a:rPr lang="vi-VN" sz="3000" smtClean="0"/>
              <a:t>Tháng </a:t>
            </a:r>
            <a:r>
              <a:rPr lang="vi-VN" sz="3000" smtClean="0"/>
              <a:t>10 năm 2000, với sự hỗ trợ của Quỹ Wallenberg, 4 trường đại học đầu tiên triển khai phương pháp tiếp cận CDIO đã đưa ra một bản đề cương về sự hợp tác quốc tế để cải tiến giáo dục đại học kỹ thuật tại Thụy Điển, Hoa Kỳ và trên toàn thế giới</a:t>
            </a:r>
            <a:r>
              <a:rPr lang="vi-VN" sz="3000" smtClean="0"/>
              <a:t>. </a:t>
            </a:r>
            <a:endParaRPr lang="en-US" sz="3000" smtClean="0"/>
          </a:p>
        </p:txBody>
      </p:sp>
      <p:sp>
        <p:nvSpPr>
          <p:cNvPr id="4" name="Date Placeholder 3"/>
          <p:cNvSpPr>
            <a:spLocks noGrp="1"/>
          </p:cNvSpPr>
          <p:nvPr>
            <p:ph type="dt" sz="half" idx="10"/>
          </p:nvPr>
        </p:nvSpPr>
        <p:spPr/>
        <p:txBody>
          <a:bodyPr/>
          <a:lstStyle/>
          <a:p>
            <a:pPr>
              <a:defRPr/>
            </a:pPr>
            <a:fld id="{D8F05A43-6085-4CF4-BB1D-495E6EF38348}" type="datetime1">
              <a:rPr lang="en-US" smtClean="0"/>
              <a:t>16/04/2015</a:t>
            </a:fld>
            <a:endParaRPr lang="en-US"/>
          </a:p>
        </p:txBody>
      </p:sp>
      <p:sp>
        <p:nvSpPr>
          <p:cNvPr id="5" name="Slide Number Placeholder 4"/>
          <p:cNvSpPr>
            <a:spLocks noGrp="1"/>
          </p:cNvSpPr>
          <p:nvPr>
            <p:ph type="sldNum" sz="quarter" idx="12"/>
          </p:nvPr>
        </p:nvSpPr>
        <p:spPr/>
        <p:txBody>
          <a:bodyPr/>
          <a:lstStyle/>
          <a:p>
            <a:pPr>
              <a:defRPr/>
            </a:pPr>
            <a:fld id="{18679377-30F3-425E-B6DB-55D9833D093A}" type="slidenum">
              <a:rPr lang="en-US" smtClean="0"/>
              <a:pPr>
                <a:defRPr/>
              </a:pPr>
              <a:t>12</a:t>
            </a:fld>
            <a:endParaRPr lang="en-US"/>
          </a:p>
        </p:txBody>
      </p:sp>
      <p:sp>
        <p:nvSpPr>
          <p:cNvPr id="6" name="Footer Placeholder 5"/>
          <p:cNvSpPr>
            <a:spLocks noGrp="1"/>
          </p:cNvSpPr>
          <p:nvPr>
            <p:ph type="ftr" sz="quarter" idx="11"/>
          </p:nvPr>
        </p:nvSpPr>
        <p:spPr/>
        <p:txBody>
          <a:bodyPr/>
          <a:lstStyle/>
          <a:p>
            <a:pPr>
              <a:defRPr/>
            </a:pPr>
            <a:r>
              <a:rPr lang="en-US" smtClean="0"/>
              <a:t>CDIO - Intro</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THẾ GIỚI ĐANG Ở ĐÂU?</a:t>
            </a:r>
            <a:endParaRPr lang="en-US"/>
          </a:p>
        </p:txBody>
      </p:sp>
      <p:sp>
        <p:nvSpPr>
          <p:cNvPr id="4" name="Date Placeholder 3"/>
          <p:cNvSpPr>
            <a:spLocks noGrp="1"/>
          </p:cNvSpPr>
          <p:nvPr>
            <p:ph type="dt" sz="half" idx="10"/>
          </p:nvPr>
        </p:nvSpPr>
        <p:spPr/>
        <p:txBody>
          <a:bodyPr/>
          <a:lstStyle/>
          <a:p>
            <a:pPr>
              <a:defRPr/>
            </a:pPr>
            <a:fld id="{D8F05A43-6085-4CF4-BB1D-495E6EF38348}" type="datetime1">
              <a:rPr lang="en-US" smtClean="0"/>
              <a:t>16/04/2015</a:t>
            </a:fld>
            <a:endParaRPr lang="en-US"/>
          </a:p>
        </p:txBody>
      </p:sp>
      <p:sp>
        <p:nvSpPr>
          <p:cNvPr id="5" name="Slide Number Placeholder 4"/>
          <p:cNvSpPr>
            <a:spLocks noGrp="1"/>
          </p:cNvSpPr>
          <p:nvPr>
            <p:ph type="sldNum" sz="quarter" idx="12"/>
          </p:nvPr>
        </p:nvSpPr>
        <p:spPr/>
        <p:txBody>
          <a:bodyPr/>
          <a:lstStyle/>
          <a:p>
            <a:pPr>
              <a:defRPr/>
            </a:pPr>
            <a:fld id="{18679377-30F3-425E-B6DB-55D9833D093A}" type="slidenum">
              <a:rPr lang="en-US" smtClean="0"/>
              <a:pPr>
                <a:defRPr/>
              </a:pPr>
              <a:t>13</a:t>
            </a:fld>
            <a:endParaRPr lang="en-US"/>
          </a:p>
        </p:txBody>
      </p:sp>
      <p:sp>
        <p:nvSpPr>
          <p:cNvPr id="6" name="Footer Placeholder 5"/>
          <p:cNvSpPr>
            <a:spLocks noGrp="1"/>
          </p:cNvSpPr>
          <p:nvPr>
            <p:ph type="ftr" sz="quarter" idx="11"/>
          </p:nvPr>
        </p:nvSpPr>
        <p:spPr/>
        <p:txBody>
          <a:bodyPr/>
          <a:lstStyle/>
          <a:p>
            <a:pPr>
              <a:defRPr/>
            </a:pPr>
            <a:r>
              <a:rPr lang="en-US" smtClean="0"/>
              <a:t>CDIO - Intro</a:t>
            </a:r>
            <a:endParaRPr lang="en-US"/>
          </a:p>
        </p:txBody>
      </p:sp>
      <p:pic>
        <p:nvPicPr>
          <p:cNvPr id="7" name="Picture 4" descr="Cover"/>
          <p:cNvPicPr>
            <a:picLocks noChangeAspect="1" noChangeArrowheads="1"/>
          </p:cNvPicPr>
          <p:nvPr/>
        </p:nvPicPr>
        <p:blipFill>
          <a:blip r:embed="rId2"/>
          <a:srcRect t="8889" b="6667"/>
          <a:stretch>
            <a:fillRect/>
          </a:stretch>
        </p:blipFill>
        <p:spPr bwMode="auto">
          <a:xfrm>
            <a:off x="0" y="-60240"/>
            <a:ext cx="9144000" cy="646104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VIỆT NAM ĐANG Ở ĐÂU?</a:t>
            </a:r>
            <a:endParaRPr lang="en-US"/>
          </a:p>
        </p:txBody>
      </p:sp>
      <p:sp>
        <p:nvSpPr>
          <p:cNvPr id="3" name="Content Placeholder 2"/>
          <p:cNvSpPr>
            <a:spLocks noGrp="1"/>
          </p:cNvSpPr>
          <p:nvPr>
            <p:ph idx="1"/>
          </p:nvPr>
        </p:nvSpPr>
        <p:spPr/>
        <p:txBody>
          <a:bodyPr/>
          <a:lstStyle/>
          <a:p>
            <a:r>
              <a:rPr lang="en-US" smtClean="0"/>
              <a:t>Theo thông tin tôi được biết thì Việt Nam có hai đại học là thành viên của Hiệp hội CDIO thế giới, là ĐH QG TP HCM và Đại học Duy Tân – Đà Nẵng.</a:t>
            </a:r>
          </a:p>
          <a:p>
            <a:r>
              <a:rPr lang="en-US" smtClean="0"/>
              <a:t>Điều đáng nói là ĐH Duy Tân là trường ngoài công lập, đã đầu tư rất lớn để xây dựng chương trình CDIO và có đến 89% sinh viên ra trường có việc làm sau 6 tháng.</a:t>
            </a:r>
            <a:endParaRPr lang="en-US"/>
          </a:p>
        </p:txBody>
      </p:sp>
      <p:sp>
        <p:nvSpPr>
          <p:cNvPr id="4" name="Date Placeholder 3"/>
          <p:cNvSpPr>
            <a:spLocks noGrp="1"/>
          </p:cNvSpPr>
          <p:nvPr>
            <p:ph type="dt" sz="half" idx="10"/>
          </p:nvPr>
        </p:nvSpPr>
        <p:spPr/>
        <p:txBody>
          <a:bodyPr/>
          <a:lstStyle/>
          <a:p>
            <a:pPr>
              <a:defRPr/>
            </a:pPr>
            <a:fld id="{3DD688FD-5C6E-4BB3-AA2C-9AC683657C55}" type="datetime1">
              <a:rPr lang="en-US" smtClean="0"/>
              <a:t>16/04/2015</a:t>
            </a:fld>
            <a:endParaRPr lang="en-US"/>
          </a:p>
        </p:txBody>
      </p:sp>
      <p:sp>
        <p:nvSpPr>
          <p:cNvPr id="5" name="Footer Placeholder 4"/>
          <p:cNvSpPr>
            <a:spLocks noGrp="1"/>
          </p:cNvSpPr>
          <p:nvPr>
            <p:ph type="ftr" sz="quarter" idx="11"/>
          </p:nvPr>
        </p:nvSpPr>
        <p:spPr/>
        <p:txBody>
          <a:bodyPr/>
          <a:lstStyle/>
          <a:p>
            <a:pPr>
              <a:defRPr/>
            </a:pPr>
            <a:r>
              <a:rPr lang="en-US" smtClean="0"/>
              <a:t>CDIO - Intro</a:t>
            </a:r>
            <a:endParaRPr lang="en-US"/>
          </a:p>
        </p:txBody>
      </p:sp>
      <p:sp>
        <p:nvSpPr>
          <p:cNvPr id="6" name="Slide Number Placeholder 5"/>
          <p:cNvSpPr>
            <a:spLocks noGrp="1"/>
          </p:cNvSpPr>
          <p:nvPr>
            <p:ph type="sldNum" sz="quarter" idx="12"/>
          </p:nvPr>
        </p:nvSpPr>
        <p:spPr/>
        <p:txBody>
          <a:bodyPr/>
          <a:lstStyle/>
          <a:p>
            <a:pPr>
              <a:defRPr/>
            </a:pPr>
            <a:fld id="{18679377-30F3-425E-B6DB-55D9833D093A}"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CHÚNG TA ĐANG Ở ĐÂU?</a:t>
            </a:r>
            <a:endParaRPr lang="en-US"/>
          </a:p>
        </p:txBody>
      </p:sp>
      <p:sp>
        <p:nvSpPr>
          <p:cNvPr id="3" name="Content Placeholder 2"/>
          <p:cNvSpPr>
            <a:spLocks noGrp="1"/>
          </p:cNvSpPr>
          <p:nvPr>
            <p:ph idx="1"/>
          </p:nvPr>
        </p:nvSpPr>
        <p:spPr/>
        <p:txBody>
          <a:bodyPr/>
          <a:lstStyle/>
          <a:p>
            <a:r>
              <a:rPr lang="en-US" smtClean="0"/>
              <a:t>Trường chúng ta đã tổ chức nhiều đợt tập huấn cho đội ngũ nòng cốt của chương trình CDIO</a:t>
            </a:r>
          </a:p>
          <a:p>
            <a:r>
              <a:rPr lang="en-US" smtClean="0"/>
              <a:t>Cử giảng viên đi dự các Hội thảo về CDIO</a:t>
            </a:r>
          </a:p>
          <a:p>
            <a:r>
              <a:rPr lang="en-US" smtClean="0"/>
              <a:t>Khoa CNTT đã mời PGS – TS Lê Hoài Bắc, khoa CNTT ĐH KHTN TP HCM về nói chuyện về xây dựng chương trình CDIO</a:t>
            </a:r>
          </a:p>
          <a:p>
            <a:r>
              <a:rPr lang="en-US" smtClean="0"/>
              <a:t>Trường ĐH Trà Vinh, một trường tỉnh, cũng đi trước chúng ta rất xa trong CDIO</a:t>
            </a:r>
            <a:endParaRPr lang="en-US"/>
          </a:p>
        </p:txBody>
      </p:sp>
      <p:sp>
        <p:nvSpPr>
          <p:cNvPr id="4" name="Date Placeholder 3"/>
          <p:cNvSpPr>
            <a:spLocks noGrp="1"/>
          </p:cNvSpPr>
          <p:nvPr>
            <p:ph type="dt" sz="half" idx="10"/>
          </p:nvPr>
        </p:nvSpPr>
        <p:spPr/>
        <p:txBody>
          <a:bodyPr/>
          <a:lstStyle/>
          <a:p>
            <a:pPr>
              <a:defRPr/>
            </a:pPr>
            <a:fld id="{3DD688FD-5C6E-4BB3-AA2C-9AC683657C55}" type="datetime1">
              <a:rPr lang="en-US" smtClean="0"/>
              <a:t>16/04/2015</a:t>
            </a:fld>
            <a:endParaRPr lang="en-US"/>
          </a:p>
        </p:txBody>
      </p:sp>
      <p:sp>
        <p:nvSpPr>
          <p:cNvPr id="5" name="Footer Placeholder 4"/>
          <p:cNvSpPr>
            <a:spLocks noGrp="1"/>
          </p:cNvSpPr>
          <p:nvPr>
            <p:ph type="ftr" sz="quarter" idx="11"/>
          </p:nvPr>
        </p:nvSpPr>
        <p:spPr/>
        <p:txBody>
          <a:bodyPr/>
          <a:lstStyle/>
          <a:p>
            <a:pPr>
              <a:defRPr/>
            </a:pPr>
            <a:r>
              <a:rPr lang="en-US" smtClean="0"/>
              <a:t>CDIO - Intro</a:t>
            </a:r>
            <a:endParaRPr lang="en-US"/>
          </a:p>
        </p:txBody>
      </p:sp>
      <p:sp>
        <p:nvSpPr>
          <p:cNvPr id="6" name="Slide Number Placeholder 5"/>
          <p:cNvSpPr>
            <a:spLocks noGrp="1"/>
          </p:cNvSpPr>
          <p:nvPr>
            <p:ph type="sldNum" sz="quarter" idx="12"/>
          </p:nvPr>
        </p:nvSpPr>
        <p:spPr/>
        <p:txBody>
          <a:bodyPr/>
          <a:lstStyle/>
          <a:p>
            <a:pPr>
              <a:defRPr/>
            </a:pPr>
            <a:fld id="{18679377-30F3-425E-B6DB-55D9833D093A}"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Quy trình cải cách CTĐT</a:t>
            </a:r>
            <a:endParaRPr lang="en-US"/>
          </a:p>
        </p:txBody>
      </p:sp>
      <p:sp>
        <p:nvSpPr>
          <p:cNvPr id="3" name="Content Placeholder 2"/>
          <p:cNvSpPr>
            <a:spLocks noGrp="1"/>
          </p:cNvSpPr>
          <p:nvPr>
            <p:ph idx="1"/>
          </p:nvPr>
        </p:nvSpPr>
        <p:spPr/>
        <p:txBody>
          <a:bodyPr/>
          <a:lstStyle/>
          <a:p>
            <a:r>
              <a:rPr lang="en-US" smtClean="0"/>
              <a:t>Xuất phát từ hiện trạng </a:t>
            </a:r>
            <a:r>
              <a:rPr lang="vi-VN" smtClean="0"/>
              <a:t>về chuẩn đầu ra và khung chương trình đào tạo của Khoa</a:t>
            </a:r>
            <a:r>
              <a:rPr lang="en-US" smtClean="0"/>
              <a:t> </a:t>
            </a:r>
            <a:r>
              <a:rPr lang="vi-VN" smtClean="0"/>
              <a:t>CNTT</a:t>
            </a:r>
            <a:r>
              <a:rPr lang="en-US" smtClean="0"/>
              <a:t>.</a:t>
            </a:r>
          </a:p>
          <a:p>
            <a:r>
              <a:rPr lang="vi-VN" smtClean="0"/>
              <a:t>Áp dụng CDIO để xây dựng chuẩn đầu ra và khung chương trình đào tạo</a:t>
            </a:r>
            <a:r>
              <a:rPr lang="en-US" smtClean="0"/>
              <a:t> </a:t>
            </a:r>
            <a:r>
              <a:rPr lang="vi-VN" smtClean="0"/>
              <a:t>Xây dựng chuẩn đầu ra theo CDIO</a:t>
            </a:r>
            <a:endParaRPr lang="en-US" smtClean="0"/>
          </a:p>
          <a:p>
            <a:r>
              <a:rPr lang="vi-VN" smtClean="0"/>
              <a:t>Xây dựng khung chương trình đào tạo</a:t>
            </a:r>
            <a:endParaRPr lang="en-US"/>
          </a:p>
        </p:txBody>
      </p:sp>
      <p:sp>
        <p:nvSpPr>
          <p:cNvPr id="4" name="Date Placeholder 3"/>
          <p:cNvSpPr>
            <a:spLocks noGrp="1"/>
          </p:cNvSpPr>
          <p:nvPr>
            <p:ph type="dt" sz="half" idx="10"/>
          </p:nvPr>
        </p:nvSpPr>
        <p:spPr/>
        <p:txBody>
          <a:bodyPr/>
          <a:lstStyle/>
          <a:p>
            <a:pPr>
              <a:defRPr/>
            </a:pPr>
            <a:fld id="{3DD688FD-5C6E-4BB3-AA2C-9AC683657C55}" type="datetime1">
              <a:rPr lang="en-US" smtClean="0"/>
              <a:t>16/04/2015</a:t>
            </a:fld>
            <a:endParaRPr lang="en-US"/>
          </a:p>
        </p:txBody>
      </p:sp>
      <p:sp>
        <p:nvSpPr>
          <p:cNvPr id="5" name="Footer Placeholder 4"/>
          <p:cNvSpPr>
            <a:spLocks noGrp="1"/>
          </p:cNvSpPr>
          <p:nvPr>
            <p:ph type="ftr" sz="quarter" idx="11"/>
          </p:nvPr>
        </p:nvSpPr>
        <p:spPr/>
        <p:txBody>
          <a:bodyPr/>
          <a:lstStyle/>
          <a:p>
            <a:pPr>
              <a:defRPr/>
            </a:pPr>
            <a:r>
              <a:rPr lang="en-US" smtClean="0"/>
              <a:t>CDIO - Intro</a:t>
            </a:r>
            <a:endParaRPr lang="en-US"/>
          </a:p>
        </p:txBody>
      </p:sp>
      <p:sp>
        <p:nvSpPr>
          <p:cNvPr id="6" name="Slide Number Placeholder 5"/>
          <p:cNvSpPr>
            <a:spLocks noGrp="1"/>
          </p:cNvSpPr>
          <p:nvPr>
            <p:ph type="sldNum" sz="quarter" idx="12"/>
          </p:nvPr>
        </p:nvSpPr>
        <p:spPr/>
        <p:txBody>
          <a:bodyPr/>
          <a:lstStyle/>
          <a:p>
            <a:pPr>
              <a:defRPr/>
            </a:pPr>
            <a:fld id="{18679377-30F3-425E-B6DB-55D9833D093A}"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Quy trình cải cách CTĐT</a:t>
            </a:r>
            <a:endParaRPr lang="en-US"/>
          </a:p>
        </p:txBody>
      </p:sp>
      <p:sp>
        <p:nvSpPr>
          <p:cNvPr id="3" name="Content Placeholder 2"/>
          <p:cNvSpPr>
            <a:spLocks noGrp="1"/>
          </p:cNvSpPr>
          <p:nvPr>
            <p:ph idx="1"/>
          </p:nvPr>
        </p:nvSpPr>
        <p:spPr/>
        <p:txBody>
          <a:bodyPr>
            <a:normAutofit/>
          </a:bodyPr>
          <a:lstStyle/>
          <a:p>
            <a:r>
              <a:rPr lang="en-US" b="1" smtClean="0"/>
              <a:t>Bước 1: </a:t>
            </a:r>
          </a:p>
          <a:p>
            <a:pPr lvl="1"/>
            <a:r>
              <a:rPr lang="en-US" smtClean="0"/>
              <a:t>Chấp nhận CDIO Syllabus như là nền tảng cho CTĐT mới</a:t>
            </a:r>
          </a:p>
          <a:p>
            <a:pPr lvl="2"/>
            <a:r>
              <a:rPr lang="en-US" smtClean="0"/>
              <a:t>Điều chỉnh nội dung chi tiết Đề cương CDIO để phù hợp với CT kỹ thuật cụ thể.</a:t>
            </a:r>
          </a:p>
          <a:p>
            <a:pPr lvl="2"/>
            <a:r>
              <a:rPr lang="en-US" smtClean="0"/>
              <a:t>Việc điều chỉnh có thể là bất kỳ (chẳng hạn, Repharse một số câu để phỏng vấn các bên liên quan để tạo sự điều chỉnh thực tế hơn.</a:t>
            </a:r>
          </a:p>
          <a:p>
            <a:pPr marL="914400" lvl="2" indent="0">
              <a:buNone/>
            </a:pPr>
            <a:endParaRPr lang="en-US" smtClean="0"/>
          </a:p>
        </p:txBody>
      </p:sp>
      <p:sp>
        <p:nvSpPr>
          <p:cNvPr id="4" name="Slide Number Placeholder 3"/>
          <p:cNvSpPr>
            <a:spLocks noGrp="1"/>
          </p:cNvSpPr>
          <p:nvPr>
            <p:ph type="sldNum" sz="quarter" idx="12"/>
          </p:nvPr>
        </p:nvSpPr>
        <p:spPr/>
        <p:txBody>
          <a:bodyPr/>
          <a:lstStyle/>
          <a:p>
            <a:fld id="{8B9F996E-6536-40B7-9C16-C21CB76779FB}" type="slidenum">
              <a:rPr lang="en-US" smtClean="0"/>
              <a:pPr/>
              <a:t>17</a:t>
            </a:fld>
            <a:endParaRPr lang="en-US"/>
          </a:p>
        </p:txBody>
      </p:sp>
    </p:spTree>
    <p:extLst>
      <p:ext uri="{BB962C8B-B14F-4D97-AF65-F5344CB8AC3E}">
        <p14:creationId xmlns:p14="http://schemas.microsoft.com/office/powerpoint/2010/main" xmlns="" val="2191602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Quy trình cải cách CTĐT (tt.)</a:t>
            </a:r>
            <a:endParaRPr lang="en-US"/>
          </a:p>
        </p:txBody>
      </p:sp>
      <p:sp>
        <p:nvSpPr>
          <p:cNvPr id="3" name="Content Placeholder 2"/>
          <p:cNvSpPr>
            <a:spLocks noGrp="1"/>
          </p:cNvSpPr>
          <p:nvPr>
            <p:ph idx="1"/>
          </p:nvPr>
        </p:nvSpPr>
        <p:spPr/>
        <p:txBody>
          <a:bodyPr>
            <a:normAutofit/>
          </a:bodyPr>
          <a:lstStyle/>
          <a:p>
            <a:r>
              <a:rPr lang="en-US" b="1" smtClean="0"/>
              <a:t>Bước 2: </a:t>
            </a:r>
          </a:p>
          <a:p>
            <a:pPr lvl="1"/>
            <a:r>
              <a:rPr lang="en-US" smtClean="0"/>
              <a:t>Tạo mối tương quan Đề cương CDIO điều chỉnh đối với các văn bản kiểm định trong nước, nếu có yêu cầu.</a:t>
            </a:r>
          </a:p>
          <a:p>
            <a:pPr lvl="2"/>
            <a:r>
              <a:rPr lang="en-US" smtClean="0"/>
              <a:t>Mục tiêu của việc phỏng vấn là để Đề cương CDIO đạt hoặc vượt hơn chuẩn kiểm định chất lượng được áp dụng</a:t>
            </a:r>
          </a:p>
          <a:p>
            <a:pPr lvl="2"/>
            <a:r>
              <a:rPr lang="en-US" smtClean="0"/>
              <a:t>Đó là thực hiện các tiêu chuẩn CDIO nhất thiết phải đảm bảo các yêu cầu của kiểm định.</a:t>
            </a:r>
          </a:p>
          <a:p>
            <a:pPr lvl="3"/>
            <a:r>
              <a:rPr lang="en-US" smtClean="0"/>
              <a:t>Ví dụ: EC2000 của ABET, AUN-QA</a:t>
            </a:r>
          </a:p>
          <a:p>
            <a:pPr marL="914400" lvl="2" indent="0">
              <a:buNone/>
            </a:pPr>
            <a:endParaRPr lang="en-US" smtClean="0"/>
          </a:p>
        </p:txBody>
      </p:sp>
      <p:sp>
        <p:nvSpPr>
          <p:cNvPr id="4" name="Slide Number Placeholder 3"/>
          <p:cNvSpPr>
            <a:spLocks noGrp="1"/>
          </p:cNvSpPr>
          <p:nvPr>
            <p:ph type="sldNum" sz="quarter" idx="12"/>
          </p:nvPr>
        </p:nvSpPr>
        <p:spPr/>
        <p:txBody>
          <a:bodyPr/>
          <a:lstStyle/>
          <a:p>
            <a:fld id="{8B9F996E-6536-40B7-9C16-C21CB76779FB}" type="slidenum">
              <a:rPr lang="en-US" smtClean="0"/>
              <a:pPr/>
              <a:t>18</a:t>
            </a:fld>
            <a:endParaRPr lang="en-US"/>
          </a:p>
        </p:txBody>
      </p:sp>
    </p:spTree>
    <p:extLst>
      <p:ext uri="{BB962C8B-B14F-4D97-AF65-F5344CB8AC3E}">
        <p14:creationId xmlns:p14="http://schemas.microsoft.com/office/powerpoint/2010/main" xmlns="" val="2900490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Quy trình cải cách CTĐT (tt.)</a:t>
            </a:r>
            <a:endParaRPr lang="en-US"/>
          </a:p>
        </p:txBody>
      </p:sp>
      <p:sp>
        <p:nvSpPr>
          <p:cNvPr id="3" name="Content Placeholder 2"/>
          <p:cNvSpPr>
            <a:spLocks noGrp="1"/>
          </p:cNvSpPr>
          <p:nvPr>
            <p:ph idx="1"/>
          </p:nvPr>
        </p:nvSpPr>
        <p:spPr/>
        <p:txBody>
          <a:bodyPr>
            <a:normAutofit lnSpcReduction="10000"/>
          </a:bodyPr>
          <a:lstStyle/>
          <a:p>
            <a:r>
              <a:rPr lang="en-US" b="1" smtClean="0"/>
              <a:t>Bước 3: </a:t>
            </a:r>
          </a:p>
          <a:p>
            <a:pPr lvl="1"/>
            <a:r>
              <a:rPr lang="en-US" smtClean="0"/>
              <a:t>Thiết lập mức độ thành thạo dự kiến (the level of proficiency) của các kỹ sư tốt nghiệp trong mỗi chủ đề (topic) của Đề cương.</a:t>
            </a:r>
          </a:p>
          <a:p>
            <a:pPr lvl="2"/>
            <a:r>
              <a:rPr lang="en-US" smtClean="0"/>
              <a:t>Được thực hiện bởi một số thành viên tham gia trong đề xướng CDIO.</a:t>
            </a:r>
          </a:p>
          <a:p>
            <a:pPr lvl="2"/>
            <a:r>
              <a:rPr lang="vi-VN" smtClean="0"/>
              <a:t>Thiết lập mức độ thành thạo có thể đạt được bằng cách tạo ra một cuộc khảo sát, phân phối các cuộc khảo sát giữa các nhóm thích hợp, và phản ánh vào kết quả.</a:t>
            </a:r>
            <a:endParaRPr lang="en-US" smtClean="0"/>
          </a:p>
          <a:p>
            <a:pPr lvl="2"/>
            <a:r>
              <a:rPr lang="en-US" smtClean="0"/>
              <a:t>Một cuộc khảo sát mẫu có sẵn trong Đề cương CDIO</a:t>
            </a:r>
          </a:p>
          <a:p>
            <a:pPr lvl="2"/>
            <a:endParaRPr lang="en-US" smtClean="0"/>
          </a:p>
          <a:p>
            <a:pPr marL="914400" lvl="2" indent="0">
              <a:buNone/>
            </a:pPr>
            <a:endParaRPr lang="en-US" smtClean="0"/>
          </a:p>
        </p:txBody>
      </p:sp>
      <p:sp>
        <p:nvSpPr>
          <p:cNvPr id="4" name="Slide Number Placeholder 3"/>
          <p:cNvSpPr>
            <a:spLocks noGrp="1"/>
          </p:cNvSpPr>
          <p:nvPr>
            <p:ph type="sldNum" sz="quarter" idx="12"/>
          </p:nvPr>
        </p:nvSpPr>
        <p:spPr/>
        <p:txBody>
          <a:bodyPr/>
          <a:lstStyle/>
          <a:p>
            <a:fld id="{8B9F996E-6536-40B7-9C16-C21CB76779FB}" type="slidenum">
              <a:rPr lang="en-US" smtClean="0"/>
              <a:pPr/>
              <a:t>19</a:t>
            </a:fld>
            <a:endParaRPr lang="en-US"/>
          </a:p>
        </p:txBody>
      </p:sp>
    </p:spTree>
    <p:extLst>
      <p:ext uri="{BB962C8B-B14F-4D97-AF65-F5344CB8AC3E}">
        <p14:creationId xmlns:p14="http://schemas.microsoft.com/office/powerpoint/2010/main" xmlns="" val="2512907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NỘI DUNG</a:t>
            </a:r>
            <a:endParaRPr lang="en-US"/>
          </a:p>
        </p:txBody>
      </p:sp>
      <p:sp>
        <p:nvSpPr>
          <p:cNvPr id="3" name="Content Placeholder 2"/>
          <p:cNvSpPr>
            <a:spLocks noGrp="1"/>
          </p:cNvSpPr>
          <p:nvPr>
            <p:ph idx="1"/>
          </p:nvPr>
        </p:nvSpPr>
        <p:spPr/>
        <p:txBody>
          <a:bodyPr/>
          <a:lstStyle/>
          <a:p>
            <a:r>
              <a:rPr lang="en-US" smtClean="0"/>
              <a:t>Tại sao lại là CDIO?</a:t>
            </a:r>
          </a:p>
          <a:p>
            <a:r>
              <a:rPr lang="en-US" smtClean="0"/>
              <a:t>CDIO là gì?</a:t>
            </a:r>
            <a:endParaRPr lang="en-US" smtClean="0"/>
          </a:p>
          <a:p>
            <a:r>
              <a:rPr lang="en-US" smtClean="0"/>
              <a:t>Qui trình cải cách</a:t>
            </a:r>
          </a:p>
          <a:p>
            <a:r>
              <a:rPr lang="en-US" smtClean="0"/>
              <a:t>Lợi ích của việc triển khai theo CDIO</a:t>
            </a:r>
            <a:endParaRPr lang="en-US"/>
          </a:p>
        </p:txBody>
      </p:sp>
      <p:sp>
        <p:nvSpPr>
          <p:cNvPr id="4" name="Date Placeholder 3"/>
          <p:cNvSpPr>
            <a:spLocks noGrp="1"/>
          </p:cNvSpPr>
          <p:nvPr>
            <p:ph type="dt" sz="half" idx="10"/>
          </p:nvPr>
        </p:nvSpPr>
        <p:spPr/>
        <p:txBody>
          <a:bodyPr/>
          <a:lstStyle/>
          <a:p>
            <a:pPr>
              <a:defRPr/>
            </a:pPr>
            <a:fld id="{E42A9797-4F55-4F61-A785-0E9C520FEDA6}" type="datetime1">
              <a:rPr lang="en-US" smtClean="0"/>
              <a:t>16/04/2015</a:t>
            </a:fld>
            <a:endParaRPr lang="en-US"/>
          </a:p>
        </p:txBody>
      </p:sp>
      <p:sp>
        <p:nvSpPr>
          <p:cNvPr id="5" name="Slide Number Placeholder 4"/>
          <p:cNvSpPr>
            <a:spLocks noGrp="1"/>
          </p:cNvSpPr>
          <p:nvPr>
            <p:ph type="sldNum" sz="quarter" idx="12"/>
          </p:nvPr>
        </p:nvSpPr>
        <p:spPr/>
        <p:txBody>
          <a:bodyPr/>
          <a:lstStyle/>
          <a:p>
            <a:pPr>
              <a:defRPr/>
            </a:pPr>
            <a:fld id="{18679377-30F3-425E-B6DB-55D9833D093A}" type="slidenum">
              <a:rPr lang="en-US" smtClean="0"/>
              <a:pPr>
                <a:defRPr/>
              </a:pPr>
              <a:t>2</a:t>
            </a:fld>
            <a:endParaRPr lang="en-US"/>
          </a:p>
        </p:txBody>
      </p:sp>
      <p:sp>
        <p:nvSpPr>
          <p:cNvPr id="6" name="Footer Placeholder 5"/>
          <p:cNvSpPr>
            <a:spLocks noGrp="1"/>
          </p:cNvSpPr>
          <p:nvPr>
            <p:ph type="ftr" sz="quarter" idx="11"/>
          </p:nvPr>
        </p:nvSpPr>
        <p:spPr/>
        <p:txBody>
          <a:bodyPr/>
          <a:lstStyle/>
          <a:p>
            <a:pPr>
              <a:defRPr/>
            </a:pPr>
            <a:r>
              <a:rPr lang="en-US" smtClean="0"/>
              <a:t>CDIO - Intro</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Quy trình cải cách CTĐT (tt.)</a:t>
            </a:r>
            <a:endParaRPr lang="en-US"/>
          </a:p>
        </p:txBody>
      </p:sp>
      <p:sp>
        <p:nvSpPr>
          <p:cNvPr id="3" name="Content Placeholder 2"/>
          <p:cNvSpPr>
            <a:spLocks noGrp="1"/>
          </p:cNvSpPr>
          <p:nvPr>
            <p:ph idx="1"/>
          </p:nvPr>
        </p:nvSpPr>
        <p:spPr/>
        <p:txBody>
          <a:bodyPr>
            <a:normAutofit lnSpcReduction="10000"/>
          </a:bodyPr>
          <a:lstStyle/>
          <a:p>
            <a:r>
              <a:rPr lang="en-US" b="1" smtClean="0"/>
              <a:t>Bước 4: </a:t>
            </a:r>
          </a:p>
          <a:p>
            <a:pPr lvl="1"/>
            <a:r>
              <a:rPr lang="en-US" smtClean="0"/>
              <a:t>Hiểu như thế nào các CTĐT hiện có dựng nên các mong đợi (expectations) của Đề cương CDIO đã hiệu chỉnh và mức độ thành thạo dự kiến trong mỗi chủ đề của Syllabus.</a:t>
            </a:r>
          </a:p>
          <a:p>
            <a:pPr lvl="2"/>
            <a:r>
              <a:rPr lang="en-US" smtClean="0"/>
              <a:t>Khuyến cáo, bước này được hoàn thành thông qua các cuộc gặp face-to-face giữa một đại diện từ quản lý chương trình và giảng viên</a:t>
            </a:r>
          </a:p>
          <a:p>
            <a:pPr lvl="2"/>
            <a:r>
              <a:rPr lang="en-US" smtClean="0"/>
              <a:t>Có thể bước đầu chỉ xem xét ở mức độ 2 (X.X) của Đề cương CDIO đối với GV chưa quen với các chi tiết của chủ đề.</a:t>
            </a:r>
          </a:p>
          <a:p>
            <a:pPr lvl="2"/>
            <a:endParaRPr lang="en-US" smtClean="0"/>
          </a:p>
          <a:p>
            <a:pPr lvl="2"/>
            <a:endParaRPr lang="en-US" smtClean="0"/>
          </a:p>
          <a:p>
            <a:pPr marL="914400" lvl="2" indent="0">
              <a:buNone/>
            </a:pPr>
            <a:endParaRPr lang="en-US" smtClean="0"/>
          </a:p>
        </p:txBody>
      </p:sp>
      <p:sp>
        <p:nvSpPr>
          <p:cNvPr id="4" name="Slide Number Placeholder 3"/>
          <p:cNvSpPr>
            <a:spLocks noGrp="1"/>
          </p:cNvSpPr>
          <p:nvPr>
            <p:ph type="sldNum" sz="quarter" idx="12"/>
          </p:nvPr>
        </p:nvSpPr>
        <p:spPr/>
        <p:txBody>
          <a:bodyPr/>
          <a:lstStyle/>
          <a:p>
            <a:fld id="{8B9F996E-6536-40B7-9C16-C21CB76779FB}" type="slidenum">
              <a:rPr lang="en-US" smtClean="0"/>
              <a:pPr/>
              <a:t>20</a:t>
            </a:fld>
            <a:endParaRPr lang="en-US"/>
          </a:p>
        </p:txBody>
      </p:sp>
    </p:spTree>
    <p:extLst>
      <p:ext uri="{BB962C8B-B14F-4D97-AF65-F5344CB8AC3E}">
        <p14:creationId xmlns:p14="http://schemas.microsoft.com/office/powerpoint/2010/main" xmlns="" val="1213274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Quy trình cải cách CTĐT (tt.)</a:t>
            </a:r>
            <a:endParaRPr lang="en-US"/>
          </a:p>
        </p:txBody>
      </p:sp>
      <p:sp>
        <p:nvSpPr>
          <p:cNvPr id="3" name="Content Placeholder 2"/>
          <p:cNvSpPr>
            <a:spLocks noGrp="1"/>
          </p:cNvSpPr>
          <p:nvPr>
            <p:ph idx="1"/>
          </p:nvPr>
        </p:nvSpPr>
        <p:spPr/>
        <p:txBody>
          <a:bodyPr>
            <a:normAutofit fontScale="85000" lnSpcReduction="10000"/>
          </a:bodyPr>
          <a:lstStyle/>
          <a:p>
            <a:r>
              <a:rPr lang="en-US" b="1" smtClean="0"/>
              <a:t>Bước 4 (tt)</a:t>
            </a:r>
          </a:p>
          <a:p>
            <a:pPr lvl="1"/>
            <a:r>
              <a:rPr lang="en-US" smtClean="0"/>
              <a:t>Khảo sát đánh giá/điểm chuẩn (benchmarking survey) để xác định điểm mạnh và yếu của các CTĐT hiện có, xem xét một cách rõ ràng mức độ thành thạo dự kiến của các chủ đề khác nhau của Đề cương CDIO. </a:t>
            </a:r>
          </a:p>
          <a:p>
            <a:pPr lvl="2"/>
            <a:r>
              <a:rPr lang="en-US" smtClean="0"/>
              <a:t>Ở bản giấy và bản online. Thuận lợi cho việc thu thập dữ liệu và phân tích</a:t>
            </a:r>
          </a:p>
          <a:p>
            <a:pPr lvl="1"/>
            <a:r>
              <a:rPr lang="en-US" smtClean="0"/>
              <a:t>Bài tập Black Box trong các môn học để kiểm tra lại chỉ kiến thức đầu vào, đầu ra (input and output knowledge only)</a:t>
            </a:r>
          </a:p>
          <a:p>
            <a:pPr lvl="2"/>
            <a:r>
              <a:rPr lang="en-US" smtClean="0"/>
              <a:t>Đã được chứng minh có lợi trong việc phát triển sự nhận thức sâu sắc cho GV trong phạm vi CT của họ và  </a:t>
            </a:r>
            <a:r>
              <a:rPr lang="vi-VN" smtClean="0"/>
              <a:t>sự mong đợi và giả định của các đồng nghiệp của họ.</a:t>
            </a:r>
            <a:endParaRPr lang="en-US" smtClean="0"/>
          </a:p>
          <a:p>
            <a:pPr lvl="1"/>
            <a:endParaRPr lang="en-US" smtClean="0"/>
          </a:p>
          <a:p>
            <a:pPr lvl="2"/>
            <a:endParaRPr lang="en-US" smtClean="0"/>
          </a:p>
          <a:p>
            <a:pPr lvl="2"/>
            <a:endParaRPr lang="en-US" smtClean="0"/>
          </a:p>
          <a:p>
            <a:pPr marL="914400" lvl="2" indent="0">
              <a:buNone/>
            </a:pPr>
            <a:endParaRPr lang="en-US" smtClean="0"/>
          </a:p>
        </p:txBody>
      </p:sp>
      <p:sp>
        <p:nvSpPr>
          <p:cNvPr id="4" name="Slide Number Placeholder 3"/>
          <p:cNvSpPr>
            <a:spLocks noGrp="1"/>
          </p:cNvSpPr>
          <p:nvPr>
            <p:ph type="sldNum" sz="quarter" idx="12"/>
          </p:nvPr>
        </p:nvSpPr>
        <p:spPr/>
        <p:txBody>
          <a:bodyPr/>
          <a:lstStyle/>
          <a:p>
            <a:fld id="{8B9F996E-6536-40B7-9C16-C21CB76779FB}" type="slidenum">
              <a:rPr lang="en-US" smtClean="0"/>
              <a:pPr/>
              <a:t>21</a:t>
            </a:fld>
            <a:endParaRPr lang="en-US"/>
          </a:p>
        </p:txBody>
      </p:sp>
    </p:spTree>
    <p:extLst>
      <p:ext uri="{BB962C8B-B14F-4D97-AF65-F5344CB8AC3E}">
        <p14:creationId xmlns:p14="http://schemas.microsoft.com/office/powerpoint/2010/main" xmlns="" val="771563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Quy trình cải cách CTĐT (tt.)</a:t>
            </a:r>
            <a:endParaRPr lang="en-US"/>
          </a:p>
        </p:txBody>
      </p:sp>
      <p:sp>
        <p:nvSpPr>
          <p:cNvPr id="3" name="Content Placeholder 2"/>
          <p:cNvSpPr>
            <a:spLocks noGrp="1"/>
          </p:cNvSpPr>
          <p:nvPr>
            <p:ph idx="1"/>
          </p:nvPr>
        </p:nvSpPr>
        <p:spPr/>
        <p:txBody>
          <a:bodyPr>
            <a:normAutofit fontScale="77500" lnSpcReduction="20000"/>
          </a:bodyPr>
          <a:lstStyle/>
          <a:p>
            <a:r>
              <a:rPr lang="en-US" b="1" smtClean="0"/>
              <a:t>Bước 4 (tt)</a:t>
            </a:r>
          </a:p>
          <a:p>
            <a:pPr lvl="1"/>
            <a:r>
              <a:rPr lang="en-US" smtClean="0"/>
              <a:t>Vì những lý do thực tế, khuyến nghị benchmarking toàn bộ các môn học bắt buộc và đại diện các môn học tự chọn (có thể không thực tế nếu khảo sát tất cả các môn tự chọn)</a:t>
            </a:r>
          </a:p>
          <a:p>
            <a:pPr lvl="1"/>
            <a:r>
              <a:rPr lang="en-US" smtClean="0"/>
              <a:t>Phạm vi của hoạt động benchmarking nên bao gồm tất cả kinh nghiệm mà đóng góp và kinh nghiệp của GDĐH. </a:t>
            </a:r>
          </a:p>
          <a:p>
            <a:pPr lvl="2"/>
            <a:r>
              <a:rPr lang="en-US" smtClean="0"/>
              <a:t>Ví dụ: đáp ứng các chủ đề CDIO về Critical Thinking or Communications, Ethics</a:t>
            </a:r>
          </a:p>
          <a:p>
            <a:pPr lvl="1"/>
            <a:r>
              <a:rPr lang="en-US" smtClean="0"/>
              <a:t>Mặc dù bên ngoài chương trình kỹ thuật, chúng là đại diện 1 phần GD SV mà chương trình CDIO nên  lưu ý</a:t>
            </a:r>
          </a:p>
          <a:p>
            <a:pPr lvl="2"/>
            <a:r>
              <a:rPr lang="en-US" smtClean="0"/>
              <a:t>Các hoạt động ngoại khóa cũng có thể đóng góp vào sự phát triển kỹ năng cá nhân, but should not be credited in an overall sense, unless every student has participated.</a:t>
            </a:r>
          </a:p>
          <a:p>
            <a:pPr lvl="1"/>
            <a:endParaRPr lang="en-US" smtClean="0"/>
          </a:p>
          <a:p>
            <a:pPr lvl="2"/>
            <a:endParaRPr lang="en-US" smtClean="0"/>
          </a:p>
          <a:p>
            <a:pPr lvl="2"/>
            <a:endParaRPr lang="en-US" smtClean="0"/>
          </a:p>
          <a:p>
            <a:pPr marL="914400" lvl="2" indent="0">
              <a:buNone/>
            </a:pPr>
            <a:endParaRPr lang="en-US" smtClean="0"/>
          </a:p>
        </p:txBody>
      </p:sp>
      <p:sp>
        <p:nvSpPr>
          <p:cNvPr id="4" name="Slide Number Placeholder 3"/>
          <p:cNvSpPr>
            <a:spLocks noGrp="1"/>
          </p:cNvSpPr>
          <p:nvPr>
            <p:ph type="sldNum" sz="quarter" idx="12"/>
          </p:nvPr>
        </p:nvSpPr>
        <p:spPr/>
        <p:txBody>
          <a:bodyPr/>
          <a:lstStyle/>
          <a:p>
            <a:fld id="{8B9F996E-6536-40B7-9C16-C21CB76779FB}" type="slidenum">
              <a:rPr lang="en-US" smtClean="0"/>
              <a:pPr/>
              <a:t>22</a:t>
            </a:fld>
            <a:endParaRPr lang="en-US"/>
          </a:p>
        </p:txBody>
      </p:sp>
    </p:spTree>
    <p:extLst>
      <p:ext uri="{BB962C8B-B14F-4D97-AF65-F5344CB8AC3E}">
        <p14:creationId xmlns:p14="http://schemas.microsoft.com/office/powerpoint/2010/main" xmlns="" val="2670354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Quy trình cải cách CTĐT (tt.)</a:t>
            </a:r>
            <a:endParaRPr lang="en-US"/>
          </a:p>
        </p:txBody>
      </p:sp>
      <p:sp>
        <p:nvSpPr>
          <p:cNvPr id="3" name="Content Placeholder 2"/>
          <p:cNvSpPr>
            <a:spLocks noGrp="1"/>
          </p:cNvSpPr>
          <p:nvPr>
            <p:ph idx="1"/>
          </p:nvPr>
        </p:nvSpPr>
        <p:spPr/>
        <p:txBody>
          <a:bodyPr>
            <a:normAutofit/>
          </a:bodyPr>
          <a:lstStyle/>
          <a:p>
            <a:r>
              <a:rPr lang="en-US" b="1" smtClean="0"/>
              <a:t>Bước cuối cùng</a:t>
            </a:r>
          </a:p>
          <a:p>
            <a:pPr lvl="1"/>
            <a:r>
              <a:rPr lang="en-US" smtClean="0"/>
              <a:t>Thiết kế CTĐT mới dựa trên kết quả của quy trình cho đến nay; đó là, các chủ đề của Đề cương CDIO, mức độ thành thạo dự kiến trong mỗi chủ đề, và khoảng cách giữa các CTĐT hiện có và các CTĐT cải cách</a:t>
            </a:r>
          </a:p>
          <a:p>
            <a:pPr lvl="2"/>
            <a:endParaRPr lang="en-US" smtClean="0"/>
          </a:p>
          <a:p>
            <a:pPr lvl="2"/>
            <a:endParaRPr lang="en-US" smtClean="0"/>
          </a:p>
          <a:p>
            <a:pPr marL="914400" lvl="2" indent="0">
              <a:buNone/>
            </a:pPr>
            <a:endParaRPr lang="en-US" smtClean="0"/>
          </a:p>
        </p:txBody>
      </p:sp>
      <p:sp>
        <p:nvSpPr>
          <p:cNvPr id="4" name="Slide Number Placeholder 3"/>
          <p:cNvSpPr>
            <a:spLocks noGrp="1"/>
          </p:cNvSpPr>
          <p:nvPr>
            <p:ph type="sldNum" sz="quarter" idx="12"/>
          </p:nvPr>
        </p:nvSpPr>
        <p:spPr/>
        <p:txBody>
          <a:bodyPr/>
          <a:lstStyle/>
          <a:p>
            <a:fld id="{8B9F996E-6536-40B7-9C16-C21CB76779FB}" type="slidenum">
              <a:rPr lang="en-US" smtClean="0"/>
              <a:pPr/>
              <a:t>23</a:t>
            </a:fld>
            <a:endParaRPr lang="en-US"/>
          </a:p>
        </p:txBody>
      </p:sp>
    </p:spTree>
    <p:extLst>
      <p:ext uri="{BB962C8B-B14F-4D97-AF65-F5344CB8AC3E}">
        <p14:creationId xmlns:p14="http://schemas.microsoft.com/office/powerpoint/2010/main" xmlns="" val="3599406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LỢI ÍCH CỦA VIỆC TRIỂN KHAI CDIO</a:t>
            </a:r>
            <a:endParaRPr lang="en-US"/>
          </a:p>
        </p:txBody>
      </p:sp>
      <p:sp>
        <p:nvSpPr>
          <p:cNvPr id="3" name="Content Placeholder 2"/>
          <p:cNvSpPr>
            <a:spLocks noGrp="1"/>
          </p:cNvSpPr>
          <p:nvPr>
            <p:ph idx="1"/>
          </p:nvPr>
        </p:nvSpPr>
        <p:spPr/>
        <p:txBody>
          <a:bodyPr/>
          <a:lstStyle/>
          <a:p>
            <a:r>
              <a:rPr lang="vi-VN" smtClean="0"/>
              <a:t>Đào tạo theo cách tiếp cận CDIO gắn với nhu cầu của người tuyển dụng, từ đó giúp thu hẹp khoảng cách giữa đào tạo của nhà trường và yêu cầu của nhà sử dụng nguồn nhân lực; </a:t>
            </a:r>
          </a:p>
          <a:p>
            <a:r>
              <a:rPr lang="vi-VN" smtClean="0"/>
              <a:t>Đào tạo theo cách tiếp cận CDIO sẽ giúp người học phát triển toàn diện với các “kỹ năng cứng” và “kỹ năng mềm” để nhanh chóng thích ứng với môi trường làm việc luôn thay đổi;</a:t>
            </a:r>
            <a:endParaRPr lang="en-US"/>
          </a:p>
        </p:txBody>
      </p:sp>
      <p:sp>
        <p:nvSpPr>
          <p:cNvPr id="4" name="Date Placeholder 3"/>
          <p:cNvSpPr>
            <a:spLocks noGrp="1"/>
          </p:cNvSpPr>
          <p:nvPr>
            <p:ph type="dt" sz="half" idx="10"/>
          </p:nvPr>
        </p:nvSpPr>
        <p:spPr/>
        <p:txBody>
          <a:bodyPr/>
          <a:lstStyle/>
          <a:p>
            <a:pPr>
              <a:defRPr/>
            </a:pPr>
            <a:fld id="{3DD688FD-5C6E-4BB3-AA2C-9AC683657C55}" type="datetime1">
              <a:rPr lang="en-US" smtClean="0"/>
              <a:t>16/04/2015</a:t>
            </a:fld>
            <a:endParaRPr lang="en-US"/>
          </a:p>
        </p:txBody>
      </p:sp>
      <p:sp>
        <p:nvSpPr>
          <p:cNvPr id="5" name="Footer Placeholder 4"/>
          <p:cNvSpPr>
            <a:spLocks noGrp="1"/>
          </p:cNvSpPr>
          <p:nvPr>
            <p:ph type="ftr" sz="quarter" idx="11"/>
          </p:nvPr>
        </p:nvSpPr>
        <p:spPr/>
        <p:txBody>
          <a:bodyPr/>
          <a:lstStyle/>
          <a:p>
            <a:pPr>
              <a:defRPr/>
            </a:pPr>
            <a:r>
              <a:rPr lang="en-US" smtClean="0"/>
              <a:t>CDIO - Intro</a:t>
            </a:r>
            <a:endParaRPr lang="en-US"/>
          </a:p>
        </p:txBody>
      </p:sp>
      <p:sp>
        <p:nvSpPr>
          <p:cNvPr id="6" name="Slide Number Placeholder 5"/>
          <p:cNvSpPr>
            <a:spLocks noGrp="1"/>
          </p:cNvSpPr>
          <p:nvPr>
            <p:ph type="sldNum" sz="quarter" idx="12"/>
          </p:nvPr>
        </p:nvSpPr>
        <p:spPr/>
        <p:txBody>
          <a:bodyPr/>
          <a:lstStyle/>
          <a:p>
            <a:pPr>
              <a:defRPr/>
            </a:pPr>
            <a:fld id="{18679377-30F3-425E-B6DB-55D9833D093A}"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LỢI ÍCH CỦA VIỆC TRIỂN KHAI CDIO</a:t>
            </a:r>
            <a:endParaRPr lang="en-US"/>
          </a:p>
        </p:txBody>
      </p:sp>
      <p:sp>
        <p:nvSpPr>
          <p:cNvPr id="3" name="Content Placeholder 2"/>
          <p:cNvSpPr>
            <a:spLocks noGrp="1"/>
          </p:cNvSpPr>
          <p:nvPr>
            <p:ph idx="1"/>
          </p:nvPr>
        </p:nvSpPr>
        <p:spPr/>
        <p:txBody>
          <a:bodyPr/>
          <a:lstStyle/>
          <a:p>
            <a:r>
              <a:rPr lang="vi-VN" smtClean="0"/>
              <a:t>Đào tạo theo cách tiếp cận CDIO sẽ giúp các chương trình đào tạo được xây dựng và thiết kế theo một quy trình chuẩn. Các công đoạn của quá trình đào tạo sẽ có tính liên thông và gắn kết chặt chẽ; </a:t>
            </a:r>
          </a:p>
          <a:p>
            <a:r>
              <a:rPr lang="vi-VN" smtClean="0"/>
              <a:t>Cách tiếp cận CDIO là cách tiếp cận phát triển, gắn phát triển chương trình với chuyển tải và đánh giá hiệu quả giáo dục đại học, góp phần nâng cao chất lượng giáo dục đại học lên một tầm cao mới.</a:t>
            </a:r>
            <a:endParaRPr lang="en-US"/>
          </a:p>
        </p:txBody>
      </p:sp>
      <p:sp>
        <p:nvSpPr>
          <p:cNvPr id="4" name="Date Placeholder 3"/>
          <p:cNvSpPr>
            <a:spLocks noGrp="1"/>
          </p:cNvSpPr>
          <p:nvPr>
            <p:ph type="dt" sz="half" idx="10"/>
          </p:nvPr>
        </p:nvSpPr>
        <p:spPr/>
        <p:txBody>
          <a:bodyPr/>
          <a:lstStyle/>
          <a:p>
            <a:pPr>
              <a:defRPr/>
            </a:pPr>
            <a:fld id="{3DD688FD-5C6E-4BB3-AA2C-9AC683657C55}" type="datetime1">
              <a:rPr lang="en-US" smtClean="0"/>
              <a:t>16/04/2015</a:t>
            </a:fld>
            <a:endParaRPr lang="en-US"/>
          </a:p>
        </p:txBody>
      </p:sp>
      <p:sp>
        <p:nvSpPr>
          <p:cNvPr id="5" name="Footer Placeholder 4"/>
          <p:cNvSpPr>
            <a:spLocks noGrp="1"/>
          </p:cNvSpPr>
          <p:nvPr>
            <p:ph type="ftr" sz="quarter" idx="11"/>
          </p:nvPr>
        </p:nvSpPr>
        <p:spPr/>
        <p:txBody>
          <a:bodyPr/>
          <a:lstStyle/>
          <a:p>
            <a:pPr>
              <a:defRPr/>
            </a:pPr>
            <a:r>
              <a:rPr lang="en-US" smtClean="0"/>
              <a:t>CDIO - Intro</a:t>
            </a:r>
            <a:endParaRPr lang="en-US"/>
          </a:p>
        </p:txBody>
      </p:sp>
      <p:sp>
        <p:nvSpPr>
          <p:cNvPr id="6" name="Slide Number Placeholder 5"/>
          <p:cNvSpPr>
            <a:spLocks noGrp="1"/>
          </p:cNvSpPr>
          <p:nvPr>
            <p:ph type="sldNum" sz="quarter" idx="12"/>
          </p:nvPr>
        </p:nvSpPr>
        <p:spPr/>
        <p:txBody>
          <a:bodyPr/>
          <a:lstStyle/>
          <a:p>
            <a:pPr>
              <a:defRPr/>
            </a:pPr>
            <a:fld id="{18679377-30F3-425E-B6DB-55D9833D093A}"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KHẢ NĂNG ÁP DỤNG TẠI NGÀNH CNTT</a:t>
            </a:r>
            <a:endParaRPr lang="en-US"/>
          </a:p>
        </p:txBody>
      </p:sp>
      <p:sp>
        <p:nvSpPr>
          <p:cNvPr id="3" name="Content Placeholder 2"/>
          <p:cNvSpPr>
            <a:spLocks noGrp="1"/>
          </p:cNvSpPr>
          <p:nvPr>
            <p:ph idx="1"/>
          </p:nvPr>
        </p:nvSpPr>
        <p:spPr/>
        <p:txBody>
          <a:bodyPr/>
          <a:lstStyle/>
          <a:p>
            <a:r>
              <a:rPr lang="vi-VN" smtClean="0"/>
              <a:t>Phương pháp tiếp cận CDIO trong thiết kế và phát triển chương trình đào tạo được đề xướng và áp dụng cho các ngành kỹ thuật – công nghệ, do đó việc áp dụng vào </a:t>
            </a:r>
            <a:r>
              <a:rPr lang="vi-VN" smtClean="0"/>
              <a:t>ngành </a:t>
            </a:r>
            <a:r>
              <a:rPr lang="en-US" smtClean="0"/>
              <a:t>CNTT </a:t>
            </a:r>
            <a:r>
              <a:rPr lang="vi-VN" smtClean="0"/>
              <a:t>là </a:t>
            </a:r>
            <a:r>
              <a:rPr lang="vi-VN" smtClean="0"/>
              <a:t>rất phù hợp và cần thiết.</a:t>
            </a:r>
            <a:endParaRPr lang="en-US"/>
          </a:p>
        </p:txBody>
      </p:sp>
      <p:sp>
        <p:nvSpPr>
          <p:cNvPr id="4" name="Date Placeholder 3"/>
          <p:cNvSpPr>
            <a:spLocks noGrp="1"/>
          </p:cNvSpPr>
          <p:nvPr>
            <p:ph type="dt" sz="half" idx="10"/>
          </p:nvPr>
        </p:nvSpPr>
        <p:spPr/>
        <p:txBody>
          <a:bodyPr/>
          <a:lstStyle/>
          <a:p>
            <a:pPr>
              <a:defRPr/>
            </a:pPr>
            <a:fld id="{3DD688FD-5C6E-4BB3-AA2C-9AC683657C55}" type="datetime1">
              <a:rPr lang="en-US" smtClean="0"/>
              <a:t>16/04/2015</a:t>
            </a:fld>
            <a:endParaRPr lang="en-US"/>
          </a:p>
        </p:txBody>
      </p:sp>
      <p:sp>
        <p:nvSpPr>
          <p:cNvPr id="5" name="Footer Placeholder 4"/>
          <p:cNvSpPr>
            <a:spLocks noGrp="1"/>
          </p:cNvSpPr>
          <p:nvPr>
            <p:ph type="ftr" sz="quarter" idx="11"/>
          </p:nvPr>
        </p:nvSpPr>
        <p:spPr/>
        <p:txBody>
          <a:bodyPr/>
          <a:lstStyle/>
          <a:p>
            <a:pPr>
              <a:defRPr/>
            </a:pPr>
            <a:r>
              <a:rPr lang="en-US" smtClean="0"/>
              <a:t>CDIO - Intro</a:t>
            </a:r>
            <a:endParaRPr lang="en-US"/>
          </a:p>
        </p:txBody>
      </p:sp>
      <p:sp>
        <p:nvSpPr>
          <p:cNvPr id="6" name="Slide Number Placeholder 5"/>
          <p:cNvSpPr>
            <a:spLocks noGrp="1"/>
          </p:cNvSpPr>
          <p:nvPr>
            <p:ph type="sldNum" sz="quarter" idx="12"/>
          </p:nvPr>
        </p:nvSpPr>
        <p:spPr/>
        <p:txBody>
          <a:bodyPr/>
          <a:lstStyle/>
          <a:p>
            <a:pPr>
              <a:defRPr/>
            </a:pPr>
            <a:fld id="{18679377-30F3-425E-B6DB-55D9833D093A}" type="slidenum">
              <a:rPr lang="en-US" smtClean="0"/>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95600"/>
            <a:ext cx="8229600" cy="1143000"/>
          </a:xfrm>
        </p:spPr>
        <p:txBody>
          <a:bodyPr/>
          <a:lstStyle/>
          <a:p>
            <a:r>
              <a:rPr lang="en-US" sz="6000" smtClean="0"/>
              <a:t>XIN CẢM ƠN QUÍ THẦY CÔ!</a:t>
            </a:r>
            <a:br>
              <a:rPr lang="en-US" sz="6000" smtClean="0"/>
            </a:br>
            <a:endParaRPr lang="en-US" sz="6000"/>
          </a:p>
        </p:txBody>
      </p:sp>
      <p:sp>
        <p:nvSpPr>
          <p:cNvPr id="4" name="Date Placeholder 3"/>
          <p:cNvSpPr>
            <a:spLocks noGrp="1"/>
          </p:cNvSpPr>
          <p:nvPr>
            <p:ph type="dt" sz="half" idx="10"/>
          </p:nvPr>
        </p:nvSpPr>
        <p:spPr/>
        <p:txBody>
          <a:bodyPr/>
          <a:lstStyle/>
          <a:p>
            <a:pPr>
              <a:defRPr/>
            </a:pPr>
            <a:fld id="{3DD688FD-5C6E-4BB3-AA2C-9AC683657C55}" type="datetime1">
              <a:rPr lang="en-US" smtClean="0"/>
              <a:t>16/04/2015</a:t>
            </a:fld>
            <a:endParaRPr lang="en-US"/>
          </a:p>
        </p:txBody>
      </p:sp>
      <p:sp>
        <p:nvSpPr>
          <p:cNvPr id="5" name="Footer Placeholder 4"/>
          <p:cNvSpPr>
            <a:spLocks noGrp="1"/>
          </p:cNvSpPr>
          <p:nvPr>
            <p:ph type="ftr" sz="quarter" idx="11"/>
          </p:nvPr>
        </p:nvSpPr>
        <p:spPr/>
        <p:txBody>
          <a:bodyPr/>
          <a:lstStyle/>
          <a:p>
            <a:pPr>
              <a:defRPr/>
            </a:pPr>
            <a:r>
              <a:rPr lang="en-US" smtClean="0"/>
              <a:t>CDIO - Intro</a:t>
            </a:r>
            <a:endParaRPr lang="en-US"/>
          </a:p>
        </p:txBody>
      </p:sp>
      <p:sp>
        <p:nvSpPr>
          <p:cNvPr id="6" name="Slide Number Placeholder 5"/>
          <p:cNvSpPr>
            <a:spLocks noGrp="1"/>
          </p:cNvSpPr>
          <p:nvPr>
            <p:ph type="sldNum" sz="quarter" idx="12"/>
          </p:nvPr>
        </p:nvSpPr>
        <p:spPr/>
        <p:txBody>
          <a:bodyPr/>
          <a:lstStyle/>
          <a:p>
            <a:pPr>
              <a:defRPr/>
            </a:pPr>
            <a:fld id="{18679377-30F3-425E-B6DB-55D9833D093A}" type="slidenum">
              <a:rPr lang="en-US" smtClean="0"/>
              <a:pPr>
                <a:defRPr/>
              </a:pPr>
              <a:t>27</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CDIO?</a:t>
            </a:r>
            <a:endParaRPr lang="en-US"/>
          </a:p>
        </p:txBody>
      </p:sp>
      <p:sp>
        <p:nvSpPr>
          <p:cNvPr id="3" name="Content Placeholder 2"/>
          <p:cNvSpPr>
            <a:spLocks noGrp="1"/>
          </p:cNvSpPr>
          <p:nvPr>
            <p:ph idx="1"/>
          </p:nvPr>
        </p:nvSpPr>
        <p:spPr/>
        <p:txBody>
          <a:bodyPr/>
          <a:lstStyle/>
          <a:p>
            <a:r>
              <a:rPr lang="en-US" sz="2600" smtClean="0"/>
              <a:t>Chúng ta mong muốn điều gì ở sinh viên của mình?</a:t>
            </a:r>
          </a:p>
          <a:p>
            <a:pPr lvl="1"/>
            <a:r>
              <a:rPr lang="vi-VN" sz="2200" smtClean="0"/>
              <a:t>Những kiến thức, kỹ năng và thái độ của sinh viên nên có khi họ tốt nghiệp?</a:t>
            </a:r>
            <a:r>
              <a:rPr lang="en-US" sz="2200" smtClean="0"/>
              <a:t> (</a:t>
            </a:r>
            <a:r>
              <a:rPr lang="en-US" sz="2200" smtClean="0">
                <a:solidFill>
                  <a:srgbClr val="C00000"/>
                </a:solidFill>
              </a:rPr>
              <a:t>Chuẩn đầu ra</a:t>
            </a:r>
            <a:r>
              <a:rPr lang="en-US" sz="2200" smtClean="0"/>
              <a:t>)</a:t>
            </a:r>
          </a:p>
          <a:p>
            <a:r>
              <a:rPr lang="en-US" sz="2600" smtClean="0"/>
              <a:t>Chúng ta có thể làm gì?</a:t>
            </a:r>
          </a:p>
          <a:p>
            <a:pPr lvl="1"/>
            <a:r>
              <a:rPr lang="vi-VN" sz="2200" smtClean="0"/>
              <a:t>Làm thế nào chúng ta có thể làm tốt hơn đảm bảo rằng sinh </a:t>
            </a:r>
            <a:r>
              <a:rPr lang="en-US" sz="2200" smtClean="0"/>
              <a:t>viên </a:t>
            </a:r>
            <a:r>
              <a:rPr lang="vi-VN" sz="2200" smtClean="0"/>
              <a:t>học những kỹ năng này?</a:t>
            </a:r>
            <a:endParaRPr lang="en-US" sz="2200" smtClean="0"/>
          </a:p>
          <a:p>
            <a:pPr lvl="1"/>
            <a:r>
              <a:rPr lang="vi-VN" sz="2200" smtClean="0"/>
              <a:t>Giáo dục sinh</a:t>
            </a:r>
            <a:r>
              <a:rPr lang="en-US" sz="2200" smtClean="0"/>
              <a:t> viên</a:t>
            </a:r>
            <a:r>
              <a:rPr lang="vi-VN" sz="2200" smtClean="0"/>
              <a:t> hiểu </a:t>
            </a:r>
            <a:r>
              <a:rPr lang="en-US" sz="2200" smtClean="0"/>
              <a:t>được </a:t>
            </a:r>
            <a:r>
              <a:rPr lang="vi-VN" sz="2200" smtClean="0"/>
              <a:t>làm thế nào để</a:t>
            </a:r>
            <a:r>
              <a:rPr lang="en-US" sz="2200" smtClean="0"/>
              <a:t> </a:t>
            </a:r>
            <a:r>
              <a:rPr lang="en-US" sz="2200" u="sng" smtClean="0">
                <a:solidFill>
                  <a:srgbClr val="C00000"/>
                </a:solidFill>
              </a:rPr>
              <a:t>hình thành ý tưởng</a:t>
            </a:r>
            <a:r>
              <a:rPr lang="vi-VN" sz="2200" u="sng" smtClean="0">
                <a:solidFill>
                  <a:srgbClr val="C00000"/>
                </a:solidFill>
              </a:rPr>
              <a:t>, thiết kế, thực hiện và</a:t>
            </a:r>
            <a:r>
              <a:rPr lang="en-US" sz="2200" u="sng" smtClean="0">
                <a:solidFill>
                  <a:srgbClr val="C00000"/>
                </a:solidFill>
              </a:rPr>
              <a:t> vận hành</a:t>
            </a:r>
            <a:r>
              <a:rPr lang="en-US" sz="2200" smtClean="0"/>
              <a:t> các </a:t>
            </a:r>
            <a:r>
              <a:rPr lang="vi-VN" sz="2200" smtClean="0"/>
              <a:t>hệ thống kỹ thuật hiện đại </a:t>
            </a:r>
            <a:r>
              <a:rPr lang="vi-VN" sz="2200" smtClean="0"/>
              <a:t>phức tạp có giá trị gia tăng</a:t>
            </a:r>
            <a:r>
              <a:rPr lang="en-US" sz="2200" smtClean="0"/>
              <a:t> </a:t>
            </a:r>
            <a:r>
              <a:rPr lang="vi-VN" sz="2200" smtClean="0"/>
              <a:t>trong một môi trường kỹ thuật</a:t>
            </a:r>
            <a:r>
              <a:rPr lang="en-US" sz="2200" smtClean="0"/>
              <a:t> có nền tảng </a:t>
            </a:r>
            <a:r>
              <a:rPr lang="en-US" sz="2200" u="sng" smtClean="0">
                <a:solidFill>
                  <a:srgbClr val="C00000"/>
                </a:solidFill>
              </a:rPr>
              <a:t>làm việc nhóm</a:t>
            </a:r>
            <a:r>
              <a:rPr lang="en-US" sz="2200" smtClean="0"/>
              <a:t>.</a:t>
            </a:r>
          </a:p>
          <a:p>
            <a:endParaRPr lang="en-US" sz="2600"/>
          </a:p>
        </p:txBody>
      </p:sp>
      <p:sp>
        <p:nvSpPr>
          <p:cNvPr id="4" name="Date Placeholder 3"/>
          <p:cNvSpPr>
            <a:spLocks noGrp="1"/>
          </p:cNvSpPr>
          <p:nvPr>
            <p:ph type="dt" sz="half" idx="10"/>
          </p:nvPr>
        </p:nvSpPr>
        <p:spPr/>
        <p:txBody>
          <a:bodyPr/>
          <a:lstStyle/>
          <a:p>
            <a:pPr>
              <a:defRPr/>
            </a:pPr>
            <a:fld id="{3DD688FD-5C6E-4BB3-AA2C-9AC683657C55}" type="datetime1">
              <a:rPr lang="en-US" smtClean="0"/>
              <a:t>16/04/2015</a:t>
            </a:fld>
            <a:endParaRPr lang="en-US"/>
          </a:p>
        </p:txBody>
      </p:sp>
      <p:sp>
        <p:nvSpPr>
          <p:cNvPr id="5" name="Footer Placeholder 4"/>
          <p:cNvSpPr>
            <a:spLocks noGrp="1"/>
          </p:cNvSpPr>
          <p:nvPr>
            <p:ph type="ftr" sz="quarter" idx="11"/>
          </p:nvPr>
        </p:nvSpPr>
        <p:spPr/>
        <p:txBody>
          <a:bodyPr/>
          <a:lstStyle/>
          <a:p>
            <a:pPr>
              <a:defRPr/>
            </a:pPr>
            <a:r>
              <a:rPr lang="en-US" smtClean="0"/>
              <a:t>CDIO - Intro</a:t>
            </a:r>
            <a:endParaRPr lang="en-US"/>
          </a:p>
        </p:txBody>
      </p:sp>
      <p:sp>
        <p:nvSpPr>
          <p:cNvPr id="6" name="Slide Number Placeholder 5"/>
          <p:cNvSpPr>
            <a:spLocks noGrp="1"/>
          </p:cNvSpPr>
          <p:nvPr>
            <p:ph type="sldNum" sz="quarter" idx="12"/>
          </p:nvPr>
        </p:nvSpPr>
        <p:spPr/>
        <p:txBody>
          <a:bodyPr/>
          <a:lstStyle/>
          <a:p>
            <a:pPr>
              <a:defRPr/>
            </a:pPr>
            <a:fld id="{18679377-30F3-425E-B6DB-55D9833D093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CDIO?</a:t>
            </a:r>
            <a:endParaRPr lang="en-US"/>
          </a:p>
        </p:txBody>
      </p:sp>
      <p:sp>
        <p:nvSpPr>
          <p:cNvPr id="3" name="Content Placeholder 2"/>
          <p:cNvSpPr>
            <a:spLocks noGrp="1"/>
          </p:cNvSpPr>
          <p:nvPr>
            <p:ph idx="1"/>
          </p:nvPr>
        </p:nvSpPr>
        <p:spPr/>
        <p:txBody>
          <a:bodyPr/>
          <a:lstStyle/>
          <a:p>
            <a:r>
              <a:rPr lang="vi-VN" sz="2600" smtClean="0"/>
              <a:t>Thông tin phản hồi từ các ngành công nghiệp</a:t>
            </a:r>
            <a:r>
              <a:rPr lang="en-US" sz="2600" smtClean="0"/>
              <a:t>:</a:t>
            </a:r>
          </a:p>
          <a:p>
            <a:pPr lvl="1"/>
            <a:r>
              <a:rPr lang="en-US" sz="2600" smtClean="0"/>
              <a:t>S</a:t>
            </a:r>
            <a:r>
              <a:rPr lang="vi-VN" sz="2600" smtClean="0"/>
              <a:t>inh viên tốt nghiệp và các kỹ sư thực hành kỹ năng nghiệp </a:t>
            </a:r>
            <a:r>
              <a:rPr lang="en-US" sz="2600" smtClean="0"/>
              <a:t>nghề nghiệp qu</a:t>
            </a:r>
            <a:r>
              <a:rPr lang="vi-VN" sz="2600" smtClean="0"/>
              <a:t>an trọng không được phát triển trong</a:t>
            </a:r>
            <a:r>
              <a:rPr lang="en-US" sz="2600" smtClean="0"/>
              <a:t> </a:t>
            </a:r>
            <a:r>
              <a:rPr lang="vi-VN" sz="2600" smtClean="0"/>
              <a:t>chương trình giảng dạy hiện có</a:t>
            </a:r>
            <a:r>
              <a:rPr lang="en-US" sz="2600" smtClean="0"/>
              <a:t>.</a:t>
            </a:r>
            <a:endParaRPr lang="en-US" sz="2600" smtClean="0"/>
          </a:p>
          <a:p>
            <a:r>
              <a:rPr lang="en-US" sz="2600" smtClean="0"/>
              <a:t>Có các tiêu chuẩn đánh giá như </a:t>
            </a:r>
            <a:r>
              <a:rPr lang="en-US" sz="2600" smtClean="0"/>
              <a:t>ABET- </a:t>
            </a:r>
            <a:r>
              <a:rPr lang="en-US" sz="2600" smtClean="0"/>
              <a:t>(Accreditation </a:t>
            </a:r>
            <a:r>
              <a:rPr lang="en-US" sz="2600" smtClean="0"/>
              <a:t>Board for </a:t>
            </a:r>
            <a:r>
              <a:rPr lang="en-US" sz="2600" smtClean="0"/>
              <a:t>Engineering </a:t>
            </a:r>
            <a:r>
              <a:rPr lang="en-US" sz="2600" smtClean="0"/>
              <a:t>&amp; Technology).</a:t>
            </a:r>
            <a:endParaRPr lang="en-US" sz="2600" smtClean="0"/>
          </a:p>
          <a:p>
            <a:r>
              <a:rPr lang="en-US" sz="2600" smtClean="0"/>
              <a:t>Tuyển sinh ngành kỹ thuật gặp khó khăn, trong khi sinh viên cho rằng năm thứ nhất của ngành kỹ thuật rất khô khan và toàn lý thuyết suông.</a:t>
            </a:r>
            <a:endParaRPr lang="en-US" sz="2600"/>
          </a:p>
        </p:txBody>
      </p:sp>
      <p:sp>
        <p:nvSpPr>
          <p:cNvPr id="4" name="Date Placeholder 3"/>
          <p:cNvSpPr>
            <a:spLocks noGrp="1"/>
          </p:cNvSpPr>
          <p:nvPr>
            <p:ph type="dt" sz="half" idx="10"/>
          </p:nvPr>
        </p:nvSpPr>
        <p:spPr/>
        <p:txBody>
          <a:bodyPr/>
          <a:lstStyle/>
          <a:p>
            <a:pPr>
              <a:defRPr/>
            </a:pPr>
            <a:fld id="{3DD688FD-5C6E-4BB3-AA2C-9AC683657C55}" type="datetime1">
              <a:rPr lang="en-US" smtClean="0"/>
              <a:t>16/04/2015</a:t>
            </a:fld>
            <a:endParaRPr lang="en-US"/>
          </a:p>
        </p:txBody>
      </p:sp>
      <p:sp>
        <p:nvSpPr>
          <p:cNvPr id="5" name="Footer Placeholder 4"/>
          <p:cNvSpPr>
            <a:spLocks noGrp="1"/>
          </p:cNvSpPr>
          <p:nvPr>
            <p:ph type="ftr" sz="quarter" idx="11"/>
          </p:nvPr>
        </p:nvSpPr>
        <p:spPr/>
        <p:txBody>
          <a:bodyPr/>
          <a:lstStyle/>
          <a:p>
            <a:pPr>
              <a:defRPr/>
            </a:pPr>
            <a:r>
              <a:rPr lang="en-US" smtClean="0"/>
              <a:t>CDIO - Intro</a:t>
            </a:r>
            <a:endParaRPr lang="en-US"/>
          </a:p>
        </p:txBody>
      </p:sp>
      <p:sp>
        <p:nvSpPr>
          <p:cNvPr id="6" name="Slide Number Placeholder 5"/>
          <p:cNvSpPr>
            <a:spLocks noGrp="1"/>
          </p:cNvSpPr>
          <p:nvPr>
            <p:ph type="sldNum" sz="quarter" idx="12"/>
          </p:nvPr>
        </p:nvSpPr>
        <p:spPr/>
        <p:txBody>
          <a:bodyPr/>
          <a:lstStyle/>
          <a:p>
            <a:pPr>
              <a:defRPr/>
            </a:pPr>
            <a:fld id="{18679377-30F3-425E-B6DB-55D9833D093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a:xfrm>
            <a:off x="274638" y="381000"/>
            <a:ext cx="7278687" cy="533400"/>
          </a:xfrm>
        </p:spPr>
        <p:txBody>
          <a:bodyPr/>
          <a:lstStyle/>
          <a:p>
            <a:pPr defTabSz="762000"/>
            <a:r>
              <a:rPr lang="en-US" sz="2800" smtClean="0"/>
              <a:t>Why CDIO?</a:t>
            </a:r>
            <a:br>
              <a:rPr lang="en-US" sz="2800" smtClean="0"/>
            </a:br>
            <a:r>
              <a:rPr lang="sv-SE" sz="2800" smtClean="0"/>
              <a:t>DEVELOPMENT </a:t>
            </a:r>
            <a:r>
              <a:rPr lang="sv-SE" sz="2800"/>
              <a:t>OF </a:t>
            </a:r>
            <a:br>
              <a:rPr lang="sv-SE" sz="2800"/>
            </a:br>
            <a:r>
              <a:rPr lang="sv-SE" sz="2800"/>
              <a:t>ENGINEERING EDUCATION IN THE U.S.</a:t>
            </a:r>
          </a:p>
        </p:txBody>
      </p:sp>
      <p:sp>
        <p:nvSpPr>
          <p:cNvPr id="264195" name="Line 3"/>
          <p:cNvSpPr>
            <a:spLocks noChangeShapeType="1"/>
          </p:cNvSpPr>
          <p:nvPr/>
        </p:nvSpPr>
        <p:spPr bwMode="auto">
          <a:xfrm>
            <a:off x="2339975" y="5516563"/>
            <a:ext cx="4775200" cy="0"/>
          </a:xfrm>
          <a:prstGeom prst="line">
            <a:avLst/>
          </a:prstGeom>
          <a:noFill/>
          <a:ln w="28575">
            <a:solidFill>
              <a:schemeClr val="tx1"/>
            </a:solidFill>
            <a:round/>
            <a:headEnd/>
            <a:tailEnd type="triangle" w="med" len="med"/>
          </a:ln>
          <a:effectLst/>
        </p:spPr>
        <p:txBody>
          <a:bodyPr wrap="none" anchor="ctr"/>
          <a:lstStyle/>
          <a:p>
            <a:endParaRPr lang="en-US"/>
          </a:p>
        </p:txBody>
      </p:sp>
      <p:sp>
        <p:nvSpPr>
          <p:cNvPr id="264196" name="Text Box 4"/>
          <p:cNvSpPr txBox="1">
            <a:spLocks noChangeArrowheads="1"/>
          </p:cNvSpPr>
          <p:nvPr/>
        </p:nvSpPr>
        <p:spPr bwMode="auto">
          <a:xfrm>
            <a:off x="450850" y="1268413"/>
            <a:ext cx="2039938" cy="1311275"/>
          </a:xfrm>
          <a:prstGeom prst="rect">
            <a:avLst/>
          </a:prstGeom>
          <a:noFill/>
          <a:ln w="12700">
            <a:noFill/>
            <a:miter lim="800000"/>
            <a:headEnd/>
            <a:tailEnd/>
          </a:ln>
          <a:effectLst/>
        </p:spPr>
        <p:txBody>
          <a:bodyPr>
            <a:spAutoFit/>
          </a:bodyPr>
          <a:lstStyle/>
          <a:p>
            <a:pPr algn="l" defTabSz="762000"/>
            <a:r>
              <a:rPr lang="en-US" sz="2000" b="1"/>
              <a:t>Personal, Interpersonal and System Building</a:t>
            </a:r>
            <a:endParaRPr lang="en-US" sz="2000">
              <a:solidFill>
                <a:schemeClr val="accent1"/>
              </a:solidFill>
            </a:endParaRPr>
          </a:p>
        </p:txBody>
      </p:sp>
      <p:sp>
        <p:nvSpPr>
          <p:cNvPr id="264197" name="Text Box 5"/>
          <p:cNvSpPr txBox="1">
            <a:spLocks noChangeArrowheads="1"/>
          </p:cNvSpPr>
          <p:nvPr/>
        </p:nvSpPr>
        <p:spPr bwMode="auto">
          <a:xfrm>
            <a:off x="6934200" y="4876800"/>
            <a:ext cx="1758950" cy="701675"/>
          </a:xfrm>
          <a:prstGeom prst="rect">
            <a:avLst/>
          </a:prstGeom>
          <a:noFill/>
          <a:ln w="12700">
            <a:noFill/>
            <a:miter lim="800000"/>
            <a:headEnd/>
            <a:tailEnd/>
          </a:ln>
          <a:effectLst/>
        </p:spPr>
        <p:txBody>
          <a:bodyPr>
            <a:spAutoFit/>
          </a:bodyPr>
          <a:lstStyle/>
          <a:p>
            <a:pPr algn="ctr" defTabSz="762000"/>
            <a:r>
              <a:rPr lang="en-US" sz="2000" b="1"/>
              <a:t>Disciplinary</a:t>
            </a:r>
            <a:br>
              <a:rPr lang="en-US" sz="2000" b="1"/>
            </a:br>
            <a:r>
              <a:rPr lang="en-US" sz="2000" b="1"/>
              <a:t>Knowledge</a:t>
            </a:r>
            <a:endParaRPr lang="en-US" sz="2000"/>
          </a:p>
        </p:txBody>
      </p:sp>
      <p:sp>
        <p:nvSpPr>
          <p:cNvPr id="264198" name="Text Box 6"/>
          <p:cNvSpPr txBox="1">
            <a:spLocks noChangeArrowheads="1"/>
          </p:cNvSpPr>
          <p:nvPr/>
        </p:nvSpPr>
        <p:spPr bwMode="auto">
          <a:xfrm>
            <a:off x="3105150" y="1531938"/>
            <a:ext cx="1590675" cy="701675"/>
          </a:xfrm>
          <a:prstGeom prst="rect">
            <a:avLst/>
          </a:prstGeom>
          <a:noFill/>
          <a:ln w="12700">
            <a:noFill/>
            <a:miter lim="800000"/>
            <a:headEnd/>
            <a:tailEnd/>
          </a:ln>
          <a:effectLst/>
        </p:spPr>
        <p:txBody>
          <a:bodyPr>
            <a:spAutoFit/>
          </a:bodyPr>
          <a:lstStyle/>
          <a:p>
            <a:pPr algn="l" defTabSz="762000"/>
            <a:r>
              <a:rPr lang="en-US" sz="2000" b="1">
                <a:solidFill>
                  <a:schemeClr val="accent1"/>
                </a:solidFill>
              </a:rPr>
              <a:t>Pre-1950s:</a:t>
            </a:r>
            <a:br>
              <a:rPr lang="en-US" sz="2000" b="1">
                <a:solidFill>
                  <a:schemeClr val="accent1"/>
                </a:solidFill>
              </a:rPr>
            </a:br>
            <a:r>
              <a:rPr lang="en-US" sz="2000" b="1">
                <a:solidFill>
                  <a:schemeClr val="accent1"/>
                </a:solidFill>
              </a:rPr>
              <a:t>Practice</a:t>
            </a:r>
          </a:p>
        </p:txBody>
      </p:sp>
      <p:sp>
        <p:nvSpPr>
          <p:cNvPr id="264199" name="Text Box 7"/>
          <p:cNvSpPr txBox="1">
            <a:spLocks noChangeArrowheads="1"/>
          </p:cNvSpPr>
          <p:nvPr/>
        </p:nvSpPr>
        <p:spPr bwMode="auto">
          <a:xfrm>
            <a:off x="2659063" y="3046413"/>
            <a:ext cx="1651000" cy="1006475"/>
          </a:xfrm>
          <a:prstGeom prst="rect">
            <a:avLst/>
          </a:prstGeom>
          <a:noFill/>
          <a:ln w="12700">
            <a:noFill/>
            <a:miter lim="800000"/>
            <a:headEnd/>
            <a:tailEnd/>
          </a:ln>
          <a:effectLst/>
        </p:spPr>
        <p:txBody>
          <a:bodyPr>
            <a:spAutoFit/>
          </a:bodyPr>
          <a:lstStyle/>
          <a:p>
            <a:pPr algn="l" defTabSz="762000"/>
            <a:r>
              <a:rPr lang="en-US" sz="2000" b="1">
                <a:solidFill>
                  <a:schemeClr val="accent1"/>
                </a:solidFill>
              </a:rPr>
              <a:t>1960s:</a:t>
            </a:r>
            <a:br>
              <a:rPr lang="en-US" sz="2000" b="1">
                <a:solidFill>
                  <a:schemeClr val="accent1"/>
                </a:solidFill>
              </a:rPr>
            </a:br>
            <a:r>
              <a:rPr lang="en-US" sz="2000" b="1">
                <a:solidFill>
                  <a:schemeClr val="accent1"/>
                </a:solidFill>
              </a:rPr>
              <a:t>Science &amp; practice</a:t>
            </a:r>
          </a:p>
        </p:txBody>
      </p:sp>
      <p:sp>
        <p:nvSpPr>
          <p:cNvPr id="264200" name="Text Box 8"/>
          <p:cNvSpPr txBox="1">
            <a:spLocks noChangeArrowheads="1"/>
          </p:cNvSpPr>
          <p:nvPr/>
        </p:nvSpPr>
        <p:spPr bwMode="auto">
          <a:xfrm>
            <a:off x="4552950" y="4170363"/>
            <a:ext cx="1676400" cy="701675"/>
          </a:xfrm>
          <a:prstGeom prst="rect">
            <a:avLst/>
          </a:prstGeom>
          <a:noFill/>
          <a:ln w="12700">
            <a:noFill/>
            <a:miter lim="800000"/>
            <a:headEnd/>
            <a:tailEnd/>
          </a:ln>
          <a:effectLst/>
        </p:spPr>
        <p:txBody>
          <a:bodyPr>
            <a:spAutoFit/>
          </a:bodyPr>
          <a:lstStyle/>
          <a:p>
            <a:pPr algn="l" defTabSz="762000"/>
            <a:r>
              <a:rPr lang="en-US" sz="2000" b="1">
                <a:solidFill>
                  <a:schemeClr val="accent1"/>
                </a:solidFill>
              </a:rPr>
              <a:t>1980s:</a:t>
            </a:r>
            <a:br>
              <a:rPr lang="en-US" sz="2000" b="1">
                <a:solidFill>
                  <a:schemeClr val="accent1"/>
                </a:solidFill>
              </a:rPr>
            </a:br>
            <a:r>
              <a:rPr lang="en-US" sz="2000" b="1">
                <a:solidFill>
                  <a:schemeClr val="accent1"/>
                </a:solidFill>
              </a:rPr>
              <a:t>Science</a:t>
            </a:r>
            <a:endParaRPr lang="en-US" sz="2000">
              <a:solidFill>
                <a:schemeClr val="accent1"/>
              </a:solidFill>
            </a:endParaRPr>
          </a:p>
        </p:txBody>
      </p:sp>
      <p:sp>
        <p:nvSpPr>
          <p:cNvPr id="264201" name="Text Box 9"/>
          <p:cNvSpPr txBox="1">
            <a:spLocks noChangeArrowheads="1"/>
          </p:cNvSpPr>
          <p:nvPr/>
        </p:nvSpPr>
        <p:spPr bwMode="auto">
          <a:xfrm>
            <a:off x="5499100" y="2949575"/>
            <a:ext cx="990600" cy="701675"/>
          </a:xfrm>
          <a:prstGeom prst="rect">
            <a:avLst/>
          </a:prstGeom>
          <a:noFill/>
          <a:ln w="12700">
            <a:noFill/>
            <a:miter lim="800000"/>
            <a:headEnd/>
            <a:tailEnd/>
          </a:ln>
          <a:effectLst/>
        </p:spPr>
        <p:txBody>
          <a:bodyPr>
            <a:spAutoFit/>
          </a:bodyPr>
          <a:lstStyle/>
          <a:p>
            <a:pPr algn="ctr" defTabSz="762000"/>
            <a:r>
              <a:rPr lang="en-US" sz="2000" b="1">
                <a:solidFill>
                  <a:schemeClr val="accent1"/>
                </a:solidFill>
              </a:rPr>
              <a:t>2000:</a:t>
            </a:r>
            <a:br>
              <a:rPr lang="en-US" sz="2000" b="1">
                <a:solidFill>
                  <a:schemeClr val="accent1"/>
                </a:solidFill>
              </a:rPr>
            </a:br>
            <a:r>
              <a:rPr lang="en-US" sz="2000" b="1">
                <a:solidFill>
                  <a:schemeClr val="accent1"/>
                </a:solidFill>
              </a:rPr>
              <a:t>CDIO</a:t>
            </a:r>
            <a:endParaRPr lang="en-US">
              <a:solidFill>
                <a:schemeClr val="accent1"/>
              </a:solidFill>
            </a:endParaRPr>
          </a:p>
        </p:txBody>
      </p:sp>
      <p:sp>
        <p:nvSpPr>
          <p:cNvPr id="264202" name="Text Box 10"/>
          <p:cNvSpPr txBox="1">
            <a:spLocks noChangeArrowheads="1"/>
          </p:cNvSpPr>
          <p:nvPr/>
        </p:nvSpPr>
        <p:spPr bwMode="auto">
          <a:xfrm>
            <a:off x="1389063" y="5734050"/>
            <a:ext cx="6911975" cy="457200"/>
          </a:xfrm>
          <a:prstGeom prst="rect">
            <a:avLst/>
          </a:prstGeom>
          <a:noFill/>
          <a:ln w="12700">
            <a:noFill/>
            <a:miter lim="800000"/>
            <a:headEnd/>
            <a:tailEnd/>
          </a:ln>
          <a:effectLst/>
        </p:spPr>
        <p:txBody>
          <a:bodyPr>
            <a:spAutoFit/>
          </a:bodyPr>
          <a:lstStyle/>
          <a:p>
            <a:pPr algn="l"/>
            <a:endParaRPr lang="sv-SE">
              <a:latin typeface="Times New Roman" pitchFamily="18" charset="0"/>
            </a:endParaRPr>
          </a:p>
        </p:txBody>
      </p:sp>
      <p:sp>
        <p:nvSpPr>
          <p:cNvPr id="264203" name="Text Box 11"/>
          <p:cNvSpPr txBox="1">
            <a:spLocks noChangeArrowheads="1"/>
          </p:cNvSpPr>
          <p:nvPr/>
        </p:nvSpPr>
        <p:spPr bwMode="auto">
          <a:xfrm>
            <a:off x="442913" y="5810250"/>
            <a:ext cx="8318500" cy="835025"/>
          </a:xfrm>
          <a:prstGeom prst="rect">
            <a:avLst/>
          </a:prstGeom>
          <a:noFill/>
          <a:ln w="12700">
            <a:solidFill>
              <a:schemeClr val="tx1"/>
            </a:solidFill>
            <a:miter lim="800000"/>
            <a:headEnd/>
            <a:tailEnd/>
          </a:ln>
          <a:effectLst/>
        </p:spPr>
        <p:txBody>
          <a:bodyPr>
            <a:spAutoFit/>
          </a:bodyPr>
          <a:lstStyle/>
          <a:p>
            <a:pPr algn="l"/>
            <a:r>
              <a:rPr lang="sv-SE" b="1">
                <a:solidFill>
                  <a:schemeClr val="accent2"/>
                </a:solidFill>
              </a:rPr>
              <a:t>Engineers need </a:t>
            </a:r>
            <a:r>
              <a:rPr lang="sv-SE" b="1" i="1">
                <a:solidFill>
                  <a:schemeClr val="accent2"/>
                </a:solidFill>
              </a:rPr>
              <a:t>both</a:t>
            </a:r>
            <a:r>
              <a:rPr lang="sv-SE" b="1">
                <a:solidFill>
                  <a:schemeClr val="accent2"/>
                </a:solidFill>
              </a:rPr>
              <a:t> dimensions. We need to develop education that delivers both</a:t>
            </a:r>
            <a:endParaRPr lang="sv-SE" b="1">
              <a:solidFill>
                <a:srgbClr val="0066FF"/>
              </a:solidFill>
            </a:endParaRPr>
          </a:p>
        </p:txBody>
      </p:sp>
      <p:sp>
        <p:nvSpPr>
          <p:cNvPr id="264204" name="Line 12"/>
          <p:cNvSpPr>
            <a:spLocks noChangeShapeType="1"/>
          </p:cNvSpPr>
          <p:nvPr/>
        </p:nvSpPr>
        <p:spPr bwMode="auto">
          <a:xfrm rot="5400000" flipH="1">
            <a:off x="244476" y="3421062"/>
            <a:ext cx="4464050" cy="15875"/>
          </a:xfrm>
          <a:prstGeom prst="line">
            <a:avLst/>
          </a:prstGeom>
          <a:noFill/>
          <a:ln w="28575">
            <a:solidFill>
              <a:schemeClr val="tx1"/>
            </a:solidFill>
            <a:round/>
            <a:headEnd/>
            <a:tailEnd type="triangle" w="med" len="med"/>
          </a:ln>
          <a:effectLst/>
        </p:spPr>
        <p:txBody>
          <a:bodyPr wrap="none" anchor="ctr"/>
          <a:lstStyle/>
          <a:p>
            <a:endParaRPr lang="en-US"/>
          </a:p>
        </p:txBody>
      </p:sp>
      <p:sp>
        <p:nvSpPr>
          <p:cNvPr id="264205" name="Line 13"/>
          <p:cNvSpPr>
            <a:spLocks noChangeShapeType="1"/>
          </p:cNvSpPr>
          <p:nvPr/>
        </p:nvSpPr>
        <p:spPr bwMode="auto">
          <a:xfrm>
            <a:off x="2324100" y="1412875"/>
            <a:ext cx="4624388" cy="0"/>
          </a:xfrm>
          <a:prstGeom prst="line">
            <a:avLst/>
          </a:prstGeom>
          <a:noFill/>
          <a:ln w="9525">
            <a:solidFill>
              <a:schemeClr val="tx1"/>
            </a:solidFill>
            <a:round/>
            <a:headEnd/>
            <a:tailEnd/>
          </a:ln>
          <a:effectLst/>
        </p:spPr>
        <p:txBody>
          <a:bodyPr lIns="45720" rIns="45720" anchor="ctr"/>
          <a:lstStyle/>
          <a:p>
            <a:endParaRPr lang="en-US"/>
          </a:p>
        </p:txBody>
      </p:sp>
      <p:sp>
        <p:nvSpPr>
          <p:cNvPr id="264206" name="Line 14"/>
          <p:cNvSpPr>
            <a:spLocks noChangeShapeType="1"/>
          </p:cNvSpPr>
          <p:nvPr/>
        </p:nvSpPr>
        <p:spPr bwMode="auto">
          <a:xfrm rot="-5400000">
            <a:off x="4824413" y="3536950"/>
            <a:ext cx="4248150" cy="0"/>
          </a:xfrm>
          <a:prstGeom prst="line">
            <a:avLst/>
          </a:prstGeom>
          <a:noFill/>
          <a:ln w="9525">
            <a:solidFill>
              <a:schemeClr val="tx1"/>
            </a:solidFill>
            <a:round/>
            <a:headEnd/>
            <a:tailEnd/>
          </a:ln>
          <a:effectLst/>
        </p:spPr>
        <p:txBody>
          <a:bodyPr lIns="45720" rIns="45720" anchor="ctr"/>
          <a:lstStyle/>
          <a:p>
            <a:endParaRPr lang="en-US"/>
          </a:p>
        </p:txBody>
      </p:sp>
      <p:sp>
        <p:nvSpPr>
          <p:cNvPr id="264207" name="Freeform 15"/>
          <p:cNvSpPr>
            <a:spLocks/>
          </p:cNvSpPr>
          <p:nvPr/>
        </p:nvSpPr>
        <p:spPr bwMode="auto">
          <a:xfrm>
            <a:off x="2794000" y="1862138"/>
            <a:ext cx="3403600" cy="2455862"/>
          </a:xfrm>
          <a:custGeom>
            <a:avLst/>
            <a:gdLst/>
            <a:ahLst/>
            <a:cxnLst>
              <a:cxn ang="0">
                <a:pos x="0" y="0"/>
              </a:cxn>
              <a:cxn ang="0">
                <a:pos x="629" y="864"/>
              </a:cxn>
              <a:cxn ang="0">
                <a:pos x="1195" y="1280"/>
              </a:cxn>
              <a:cxn ang="0">
                <a:pos x="1717" y="1483"/>
              </a:cxn>
              <a:cxn ang="0">
                <a:pos x="2251" y="1547"/>
              </a:cxn>
            </a:cxnLst>
            <a:rect l="0" t="0" r="r" b="b"/>
            <a:pathLst>
              <a:path w="2251" h="1547">
                <a:moveTo>
                  <a:pt x="0" y="0"/>
                </a:moveTo>
                <a:cubicBezTo>
                  <a:pt x="105" y="144"/>
                  <a:pt x="430" y="651"/>
                  <a:pt x="629" y="864"/>
                </a:cubicBezTo>
                <a:cubicBezTo>
                  <a:pt x="828" y="1077"/>
                  <a:pt x="1014" y="1177"/>
                  <a:pt x="1195" y="1280"/>
                </a:cubicBezTo>
                <a:cubicBezTo>
                  <a:pt x="1376" y="1383"/>
                  <a:pt x="1541" y="1439"/>
                  <a:pt x="1717" y="1483"/>
                </a:cubicBezTo>
                <a:cubicBezTo>
                  <a:pt x="1893" y="1527"/>
                  <a:pt x="2140" y="1534"/>
                  <a:pt x="2251" y="1547"/>
                </a:cubicBezTo>
              </a:path>
            </a:pathLst>
          </a:custGeom>
          <a:noFill/>
          <a:ln w="28575" cmpd="sng">
            <a:solidFill>
              <a:srgbClr val="CC0000"/>
            </a:solidFill>
            <a:round/>
            <a:headEnd type="none" w="med" len="med"/>
            <a:tailEnd type="triangle" w="med" len="med"/>
          </a:ln>
          <a:effectLst/>
        </p:spPr>
        <p:txBody>
          <a:bodyPr wrap="none" anchor="ctr"/>
          <a:lstStyle/>
          <a:p>
            <a:endParaRPr lang="en-US"/>
          </a:p>
        </p:txBody>
      </p:sp>
      <p:sp>
        <p:nvSpPr>
          <p:cNvPr id="264208" name="Freeform 16"/>
          <p:cNvSpPr>
            <a:spLocks/>
          </p:cNvSpPr>
          <p:nvPr/>
        </p:nvSpPr>
        <p:spPr bwMode="auto">
          <a:xfrm>
            <a:off x="5519738" y="3284538"/>
            <a:ext cx="1033462" cy="914400"/>
          </a:xfrm>
          <a:custGeom>
            <a:avLst/>
            <a:gdLst/>
            <a:ahLst/>
            <a:cxnLst>
              <a:cxn ang="0">
                <a:pos x="0" y="576"/>
              </a:cxn>
              <a:cxn ang="0">
                <a:pos x="342" y="534"/>
              </a:cxn>
              <a:cxn ang="0">
                <a:pos x="544" y="352"/>
              </a:cxn>
              <a:cxn ang="0">
                <a:pos x="651" y="0"/>
              </a:cxn>
            </a:cxnLst>
            <a:rect l="0" t="0" r="r" b="b"/>
            <a:pathLst>
              <a:path w="651" h="576">
                <a:moveTo>
                  <a:pt x="0" y="576"/>
                </a:moveTo>
                <a:cubicBezTo>
                  <a:pt x="57" y="569"/>
                  <a:pt x="251" y="571"/>
                  <a:pt x="342" y="534"/>
                </a:cubicBezTo>
                <a:cubicBezTo>
                  <a:pt x="433" y="497"/>
                  <a:pt x="493" y="441"/>
                  <a:pt x="544" y="352"/>
                </a:cubicBezTo>
                <a:cubicBezTo>
                  <a:pt x="595" y="263"/>
                  <a:pt x="629" y="73"/>
                  <a:pt x="651" y="0"/>
                </a:cubicBezTo>
              </a:path>
            </a:pathLst>
          </a:custGeom>
          <a:noFill/>
          <a:ln w="38100" cap="flat" cmpd="sng">
            <a:solidFill>
              <a:schemeClr val="accent2"/>
            </a:solidFill>
            <a:prstDash val="dash"/>
            <a:round/>
            <a:headEnd type="none" w="med" len="med"/>
            <a:tailEnd type="triangle" w="med" len="me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CDIO LÀ GÌ?</a:t>
            </a:r>
            <a:endParaRPr lang="en-US"/>
          </a:p>
        </p:txBody>
      </p:sp>
      <p:sp>
        <p:nvSpPr>
          <p:cNvPr id="3" name="Content Placeholder 2"/>
          <p:cNvSpPr>
            <a:spLocks noGrp="1"/>
          </p:cNvSpPr>
          <p:nvPr>
            <p:ph idx="1"/>
          </p:nvPr>
        </p:nvSpPr>
        <p:spPr/>
        <p:txBody>
          <a:bodyPr/>
          <a:lstStyle/>
          <a:p>
            <a:r>
              <a:rPr lang="en-US" smtClean="0">
                <a:solidFill>
                  <a:srgbClr val="C00000"/>
                </a:solidFill>
              </a:rPr>
              <a:t>C</a:t>
            </a:r>
            <a:r>
              <a:rPr lang="en-US" smtClean="0"/>
              <a:t>ONCEIVE: To identify and define real </a:t>
            </a:r>
            <a:r>
              <a:rPr lang="en-US" smtClean="0"/>
              <a:t>world </a:t>
            </a:r>
            <a:r>
              <a:rPr lang="en-US" smtClean="0"/>
              <a:t>problems with </a:t>
            </a:r>
            <a:r>
              <a:rPr lang="en-US" smtClean="0"/>
              <a:t>creative thinking (design thinking)</a:t>
            </a:r>
          </a:p>
          <a:p>
            <a:r>
              <a:rPr lang="en-US" smtClean="0">
                <a:solidFill>
                  <a:srgbClr val="C00000"/>
                </a:solidFill>
              </a:rPr>
              <a:t>D</a:t>
            </a:r>
            <a:r>
              <a:rPr lang="en-US" smtClean="0"/>
              <a:t>ESIGN</a:t>
            </a:r>
            <a:r>
              <a:rPr lang="en-US" smtClean="0"/>
              <a:t>: To be able to approach a problem </a:t>
            </a:r>
            <a:r>
              <a:rPr lang="en-US" smtClean="0"/>
              <a:t>and </a:t>
            </a:r>
            <a:r>
              <a:rPr lang="en-US" smtClean="0"/>
              <a:t>outline possible </a:t>
            </a:r>
            <a:r>
              <a:rPr lang="en-US" smtClean="0"/>
              <a:t>solutions</a:t>
            </a:r>
          </a:p>
          <a:p>
            <a:r>
              <a:rPr lang="en-US" smtClean="0">
                <a:solidFill>
                  <a:srgbClr val="C00000"/>
                </a:solidFill>
              </a:rPr>
              <a:t>I</a:t>
            </a:r>
            <a:r>
              <a:rPr lang="en-US" smtClean="0"/>
              <a:t>MPLEMENT</a:t>
            </a:r>
            <a:r>
              <a:rPr lang="en-US" smtClean="0"/>
              <a:t>: To apply and verify the possible solutions</a:t>
            </a:r>
          </a:p>
          <a:p>
            <a:r>
              <a:rPr lang="en-US" smtClean="0">
                <a:solidFill>
                  <a:srgbClr val="C00000"/>
                </a:solidFill>
              </a:rPr>
              <a:t>O</a:t>
            </a:r>
            <a:r>
              <a:rPr lang="en-US" smtClean="0"/>
              <a:t>PERATE</a:t>
            </a:r>
            <a:r>
              <a:rPr lang="en-US" smtClean="0"/>
              <a:t>: To optimize and improve the </a:t>
            </a:r>
            <a:r>
              <a:rPr lang="en-US" smtClean="0"/>
              <a:t>final </a:t>
            </a:r>
            <a:r>
              <a:rPr lang="en-US" smtClean="0"/>
              <a:t>product and </a:t>
            </a:r>
            <a:r>
              <a:rPr lang="en-US" smtClean="0"/>
              <a:t>determine its life cycle</a:t>
            </a:r>
            <a:endParaRPr lang="en-US"/>
          </a:p>
        </p:txBody>
      </p:sp>
      <p:sp>
        <p:nvSpPr>
          <p:cNvPr id="4" name="Date Placeholder 3"/>
          <p:cNvSpPr>
            <a:spLocks noGrp="1"/>
          </p:cNvSpPr>
          <p:nvPr>
            <p:ph type="dt" sz="half" idx="10"/>
          </p:nvPr>
        </p:nvSpPr>
        <p:spPr/>
        <p:txBody>
          <a:bodyPr/>
          <a:lstStyle/>
          <a:p>
            <a:pPr>
              <a:defRPr/>
            </a:pPr>
            <a:fld id="{D8F05A43-6085-4CF4-BB1D-495E6EF38348}" type="datetime1">
              <a:rPr lang="en-US" smtClean="0"/>
              <a:t>16/04/2015</a:t>
            </a:fld>
            <a:endParaRPr lang="en-US"/>
          </a:p>
        </p:txBody>
      </p:sp>
      <p:sp>
        <p:nvSpPr>
          <p:cNvPr id="5" name="Slide Number Placeholder 4"/>
          <p:cNvSpPr>
            <a:spLocks noGrp="1"/>
          </p:cNvSpPr>
          <p:nvPr>
            <p:ph type="sldNum" sz="quarter" idx="12"/>
          </p:nvPr>
        </p:nvSpPr>
        <p:spPr/>
        <p:txBody>
          <a:bodyPr/>
          <a:lstStyle/>
          <a:p>
            <a:pPr>
              <a:defRPr/>
            </a:pPr>
            <a:fld id="{18679377-30F3-425E-B6DB-55D9833D093A}" type="slidenum">
              <a:rPr lang="en-US" smtClean="0"/>
              <a:pPr>
                <a:defRPr/>
              </a:pPr>
              <a:t>6</a:t>
            </a:fld>
            <a:endParaRPr lang="en-US"/>
          </a:p>
        </p:txBody>
      </p:sp>
      <p:sp>
        <p:nvSpPr>
          <p:cNvPr id="6" name="Footer Placeholder 5"/>
          <p:cNvSpPr>
            <a:spLocks noGrp="1"/>
          </p:cNvSpPr>
          <p:nvPr>
            <p:ph type="ftr" sz="quarter" idx="11"/>
          </p:nvPr>
        </p:nvSpPr>
        <p:spPr/>
        <p:txBody>
          <a:bodyPr/>
          <a:lstStyle/>
          <a:p>
            <a:pPr>
              <a:defRPr/>
            </a:pPr>
            <a:r>
              <a:rPr lang="en-US" smtClean="0"/>
              <a:t>CDIO - Intro</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CDIO LÀ GÌ?</a:t>
            </a:r>
            <a:endParaRPr lang="en-US"/>
          </a:p>
        </p:txBody>
      </p:sp>
      <p:sp>
        <p:nvSpPr>
          <p:cNvPr id="3" name="Content Placeholder 2"/>
          <p:cNvSpPr>
            <a:spLocks noGrp="1"/>
          </p:cNvSpPr>
          <p:nvPr>
            <p:ph idx="1"/>
          </p:nvPr>
        </p:nvSpPr>
        <p:spPr/>
        <p:txBody>
          <a:bodyPr/>
          <a:lstStyle/>
          <a:p>
            <a:r>
              <a:rPr lang="en-US" sz="2400" smtClean="0"/>
              <a:t>L</a:t>
            </a:r>
            <a:r>
              <a:rPr lang="vi-VN" sz="2400" smtClean="0"/>
              <a:t>à </a:t>
            </a:r>
            <a:r>
              <a:rPr lang="vi-VN" sz="2400" smtClean="0"/>
              <a:t>một </a:t>
            </a:r>
            <a:r>
              <a:rPr lang="vi-VN" sz="2400" u="sng" smtClean="0">
                <a:solidFill>
                  <a:srgbClr val="C00000"/>
                </a:solidFill>
              </a:rPr>
              <a:t>giải pháp nâng cao chất lượng đào tạo</a:t>
            </a:r>
            <a:r>
              <a:rPr lang="vi-VN" sz="2400" smtClean="0"/>
              <a:t> đáp ứng yêu cầu xã hội trên cơ sở xác định </a:t>
            </a:r>
            <a:r>
              <a:rPr lang="vi-VN" sz="2400" u="sng" smtClean="0">
                <a:solidFill>
                  <a:srgbClr val="C00000"/>
                </a:solidFill>
              </a:rPr>
              <a:t>chuẩn </a:t>
            </a:r>
            <a:r>
              <a:rPr lang="vi-VN" sz="2400" u="sng" smtClean="0">
                <a:solidFill>
                  <a:srgbClr val="C00000"/>
                </a:solidFill>
              </a:rPr>
              <a:t>đầu </a:t>
            </a:r>
            <a:r>
              <a:rPr lang="vi-VN" sz="2400" u="sng" smtClean="0">
                <a:solidFill>
                  <a:srgbClr val="C00000"/>
                </a:solidFill>
              </a:rPr>
              <a:t>ra </a:t>
            </a:r>
            <a:r>
              <a:rPr lang="vi-VN" sz="2400" smtClean="0"/>
              <a:t>(CĐR) để thiết kế chương trình và phương pháp đào tạo theo một quy trình khoa học</a:t>
            </a:r>
            <a:r>
              <a:rPr lang="vi-VN" sz="2400" smtClean="0"/>
              <a:t>. </a:t>
            </a:r>
            <a:endParaRPr lang="en-US" sz="2400" smtClean="0"/>
          </a:p>
          <a:p>
            <a:r>
              <a:rPr lang="vi-VN" sz="2400" smtClean="0"/>
              <a:t>Xây </a:t>
            </a:r>
            <a:r>
              <a:rPr lang="vi-VN" sz="2400" smtClean="0"/>
              <a:t>dựng chương trình đào </a:t>
            </a:r>
            <a:r>
              <a:rPr lang="vi-VN" sz="2400" smtClean="0"/>
              <a:t>tạo </a:t>
            </a:r>
            <a:r>
              <a:rPr lang="en-US" sz="2400" smtClean="0"/>
              <a:t>n</a:t>
            </a:r>
            <a:r>
              <a:rPr lang="vi-VN" sz="2400" smtClean="0"/>
              <a:t>hằm </a:t>
            </a:r>
            <a:r>
              <a:rPr lang="vi-VN" sz="2400" smtClean="0"/>
              <a:t>đào tạo sinh viên </a:t>
            </a:r>
            <a:r>
              <a:rPr lang="vi-VN" sz="2400" u="sng" smtClean="0">
                <a:solidFill>
                  <a:srgbClr val="C00000"/>
                </a:solidFill>
              </a:rPr>
              <a:t>phát triển toàn diện </a:t>
            </a:r>
            <a:r>
              <a:rPr lang="vi-VN" sz="2400" smtClean="0"/>
              <a:t>cả về kiến thức, kỹ năng, thái độ, năng lực thực tiễn (năng lực C-D-I-O) và </a:t>
            </a:r>
            <a:r>
              <a:rPr lang="vi-VN" sz="2400" u="sng" smtClean="0">
                <a:solidFill>
                  <a:srgbClr val="C00000"/>
                </a:solidFill>
              </a:rPr>
              <a:t>có ý thức </a:t>
            </a:r>
            <a:r>
              <a:rPr lang="vi-VN" sz="2400" u="sng" smtClean="0">
                <a:solidFill>
                  <a:srgbClr val="C00000"/>
                </a:solidFill>
              </a:rPr>
              <a:t>trách </a:t>
            </a:r>
            <a:r>
              <a:rPr lang="en-US" sz="2400" u="sng" smtClean="0">
                <a:solidFill>
                  <a:srgbClr val="C00000"/>
                </a:solidFill>
              </a:rPr>
              <a:t>n</a:t>
            </a:r>
            <a:r>
              <a:rPr lang="vi-VN" sz="2400" u="sng" smtClean="0">
                <a:solidFill>
                  <a:srgbClr val="C00000"/>
                </a:solidFill>
              </a:rPr>
              <a:t>hiệm </a:t>
            </a:r>
            <a:r>
              <a:rPr lang="vi-VN" sz="2400" smtClean="0"/>
              <a:t>với xã </a:t>
            </a:r>
            <a:r>
              <a:rPr lang="vi-VN" sz="2400" smtClean="0"/>
              <a:t>hội</a:t>
            </a:r>
            <a:r>
              <a:rPr lang="vi-VN" sz="2400" smtClean="0"/>
              <a:t>.</a:t>
            </a:r>
            <a:endParaRPr lang="en-US" sz="2400" smtClean="0"/>
          </a:p>
          <a:p>
            <a:r>
              <a:rPr lang="en-US" sz="2400" smtClean="0"/>
              <a:t>L</a:t>
            </a:r>
            <a:r>
              <a:rPr lang="vi-VN" sz="2400" smtClean="0"/>
              <a:t>à một </a:t>
            </a:r>
            <a:r>
              <a:rPr lang="vi-VN" sz="2400" u="sng" smtClean="0">
                <a:solidFill>
                  <a:srgbClr val="C00000"/>
                </a:solidFill>
              </a:rPr>
              <a:t>sáng kiến mới cho giáo dục</a:t>
            </a:r>
            <a:r>
              <a:rPr lang="vi-VN" sz="2400" smtClean="0"/>
              <a:t>, là một hệ thống các phương pháp và hình thức tích lũy tri thức, kỹ năng trong việc đào tạo sinh viên để </a:t>
            </a:r>
            <a:r>
              <a:rPr lang="vi-VN" sz="2400" u="sng" smtClean="0">
                <a:solidFill>
                  <a:srgbClr val="C00000"/>
                </a:solidFill>
              </a:rPr>
              <a:t>đáp ứng yêu cầu </a:t>
            </a:r>
            <a:r>
              <a:rPr lang="vi-VN" sz="2400" smtClean="0"/>
              <a:t>của doanh nghiệp và xã hội</a:t>
            </a:r>
            <a:endParaRPr lang="en-US" sz="2400"/>
          </a:p>
        </p:txBody>
      </p:sp>
      <p:sp>
        <p:nvSpPr>
          <p:cNvPr id="4" name="Date Placeholder 3"/>
          <p:cNvSpPr>
            <a:spLocks noGrp="1"/>
          </p:cNvSpPr>
          <p:nvPr>
            <p:ph type="dt" sz="half" idx="10"/>
          </p:nvPr>
        </p:nvSpPr>
        <p:spPr/>
        <p:txBody>
          <a:bodyPr/>
          <a:lstStyle/>
          <a:p>
            <a:pPr>
              <a:defRPr/>
            </a:pPr>
            <a:fld id="{D8F05A43-6085-4CF4-BB1D-495E6EF38348}" type="datetime1">
              <a:rPr lang="en-US" smtClean="0"/>
              <a:t>16/04/2015</a:t>
            </a:fld>
            <a:endParaRPr lang="en-US"/>
          </a:p>
        </p:txBody>
      </p:sp>
      <p:sp>
        <p:nvSpPr>
          <p:cNvPr id="5" name="Slide Number Placeholder 4"/>
          <p:cNvSpPr>
            <a:spLocks noGrp="1"/>
          </p:cNvSpPr>
          <p:nvPr>
            <p:ph type="sldNum" sz="quarter" idx="12"/>
          </p:nvPr>
        </p:nvSpPr>
        <p:spPr/>
        <p:txBody>
          <a:bodyPr/>
          <a:lstStyle/>
          <a:p>
            <a:pPr>
              <a:defRPr/>
            </a:pPr>
            <a:fld id="{18679377-30F3-425E-B6DB-55D9833D093A}" type="slidenum">
              <a:rPr lang="en-US" smtClean="0"/>
              <a:pPr>
                <a:defRPr/>
              </a:pPr>
              <a:t>7</a:t>
            </a:fld>
            <a:endParaRPr lang="en-US"/>
          </a:p>
        </p:txBody>
      </p:sp>
      <p:sp>
        <p:nvSpPr>
          <p:cNvPr id="6" name="Footer Placeholder 5"/>
          <p:cNvSpPr>
            <a:spLocks noGrp="1"/>
          </p:cNvSpPr>
          <p:nvPr>
            <p:ph type="ftr" sz="quarter" idx="11"/>
          </p:nvPr>
        </p:nvSpPr>
        <p:spPr/>
        <p:txBody>
          <a:bodyPr/>
          <a:lstStyle/>
          <a:p>
            <a:pPr>
              <a:defRPr/>
            </a:pPr>
            <a:r>
              <a:rPr lang="en-US" smtClean="0"/>
              <a:t>CDIO - Intro</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CDIO LÀ GÌ?</a:t>
            </a:r>
            <a:endParaRPr lang="en-US"/>
          </a:p>
        </p:txBody>
      </p:sp>
      <p:sp>
        <p:nvSpPr>
          <p:cNvPr id="4" name="Date Placeholder 3"/>
          <p:cNvSpPr>
            <a:spLocks noGrp="1"/>
          </p:cNvSpPr>
          <p:nvPr>
            <p:ph type="dt" sz="half" idx="10"/>
          </p:nvPr>
        </p:nvSpPr>
        <p:spPr/>
        <p:txBody>
          <a:bodyPr/>
          <a:lstStyle/>
          <a:p>
            <a:pPr>
              <a:defRPr/>
            </a:pPr>
            <a:fld id="{D8F05A43-6085-4CF4-BB1D-495E6EF38348}" type="datetime1">
              <a:rPr lang="en-US" smtClean="0"/>
              <a:t>16/04/2015</a:t>
            </a:fld>
            <a:endParaRPr lang="en-US"/>
          </a:p>
        </p:txBody>
      </p:sp>
      <p:sp>
        <p:nvSpPr>
          <p:cNvPr id="5" name="Slide Number Placeholder 4"/>
          <p:cNvSpPr>
            <a:spLocks noGrp="1"/>
          </p:cNvSpPr>
          <p:nvPr>
            <p:ph type="sldNum" sz="quarter" idx="12"/>
          </p:nvPr>
        </p:nvSpPr>
        <p:spPr/>
        <p:txBody>
          <a:bodyPr/>
          <a:lstStyle/>
          <a:p>
            <a:pPr>
              <a:defRPr/>
            </a:pPr>
            <a:fld id="{18679377-30F3-425E-B6DB-55D9833D093A}" type="slidenum">
              <a:rPr lang="en-US" smtClean="0"/>
              <a:pPr>
                <a:defRPr/>
              </a:pPr>
              <a:t>8</a:t>
            </a:fld>
            <a:endParaRPr lang="en-US"/>
          </a:p>
        </p:txBody>
      </p:sp>
      <p:sp>
        <p:nvSpPr>
          <p:cNvPr id="6" name="Footer Placeholder 5"/>
          <p:cNvSpPr>
            <a:spLocks noGrp="1"/>
          </p:cNvSpPr>
          <p:nvPr>
            <p:ph type="ftr" sz="quarter" idx="11"/>
          </p:nvPr>
        </p:nvSpPr>
        <p:spPr/>
        <p:txBody>
          <a:bodyPr/>
          <a:lstStyle/>
          <a:p>
            <a:pPr>
              <a:defRPr/>
            </a:pPr>
            <a:r>
              <a:rPr lang="en-US" smtClean="0"/>
              <a:t>CDIO - Intro</a:t>
            </a:r>
            <a:endParaRPr lang="en-US"/>
          </a:p>
        </p:txBody>
      </p:sp>
      <p:pic>
        <p:nvPicPr>
          <p:cNvPr id="8" name="Picture 4" descr="Cover"/>
          <p:cNvPicPr>
            <a:picLocks noChangeAspect="1" noChangeArrowheads="1"/>
          </p:cNvPicPr>
          <p:nvPr/>
        </p:nvPicPr>
        <p:blipFill>
          <a:blip r:embed="rId2"/>
          <a:srcRect l="12572" t="7778" r="13804"/>
          <a:stretch>
            <a:fillRect/>
          </a:stretch>
        </p:blipFill>
        <p:spPr bwMode="auto">
          <a:xfrm>
            <a:off x="457200" y="304800"/>
            <a:ext cx="8229600" cy="63246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CDIO LÀ GÌ?</a:t>
            </a:r>
            <a:endParaRPr lang="en-US"/>
          </a:p>
        </p:txBody>
      </p:sp>
      <p:sp>
        <p:nvSpPr>
          <p:cNvPr id="4" name="Date Placeholder 3"/>
          <p:cNvSpPr>
            <a:spLocks noGrp="1"/>
          </p:cNvSpPr>
          <p:nvPr>
            <p:ph type="dt" sz="half" idx="10"/>
          </p:nvPr>
        </p:nvSpPr>
        <p:spPr/>
        <p:txBody>
          <a:bodyPr/>
          <a:lstStyle/>
          <a:p>
            <a:pPr>
              <a:defRPr/>
            </a:pPr>
            <a:fld id="{D8F05A43-6085-4CF4-BB1D-495E6EF38348}" type="datetime1">
              <a:rPr lang="en-US" smtClean="0"/>
              <a:t>16/04/2015</a:t>
            </a:fld>
            <a:endParaRPr lang="en-US"/>
          </a:p>
        </p:txBody>
      </p:sp>
      <p:sp>
        <p:nvSpPr>
          <p:cNvPr id="5" name="Slide Number Placeholder 4"/>
          <p:cNvSpPr>
            <a:spLocks noGrp="1"/>
          </p:cNvSpPr>
          <p:nvPr>
            <p:ph type="sldNum" sz="quarter" idx="12"/>
          </p:nvPr>
        </p:nvSpPr>
        <p:spPr/>
        <p:txBody>
          <a:bodyPr/>
          <a:lstStyle/>
          <a:p>
            <a:pPr>
              <a:defRPr/>
            </a:pPr>
            <a:fld id="{18679377-30F3-425E-B6DB-55D9833D093A}" type="slidenum">
              <a:rPr lang="en-US" smtClean="0"/>
              <a:pPr>
                <a:defRPr/>
              </a:pPr>
              <a:t>9</a:t>
            </a:fld>
            <a:endParaRPr lang="en-US"/>
          </a:p>
        </p:txBody>
      </p:sp>
      <p:sp>
        <p:nvSpPr>
          <p:cNvPr id="6" name="Footer Placeholder 5"/>
          <p:cNvSpPr>
            <a:spLocks noGrp="1"/>
          </p:cNvSpPr>
          <p:nvPr>
            <p:ph type="ftr" sz="quarter" idx="11"/>
          </p:nvPr>
        </p:nvSpPr>
        <p:spPr/>
        <p:txBody>
          <a:bodyPr/>
          <a:lstStyle/>
          <a:p>
            <a:pPr>
              <a:defRPr/>
            </a:pPr>
            <a:r>
              <a:rPr lang="en-US" smtClean="0"/>
              <a:t>CDIO - Intro</a:t>
            </a:r>
            <a:endParaRPr lang="en-US"/>
          </a:p>
        </p:txBody>
      </p:sp>
      <p:pic>
        <p:nvPicPr>
          <p:cNvPr id="7" name="Picture 4" descr="Cover"/>
          <p:cNvPicPr>
            <a:picLocks noChangeAspect="1" noChangeArrowheads="1"/>
          </p:cNvPicPr>
          <p:nvPr/>
        </p:nvPicPr>
        <p:blipFill>
          <a:blip r:embed="rId2"/>
          <a:srcRect/>
          <a:stretch>
            <a:fillRect/>
          </a:stretch>
        </p:blipFill>
        <p:spPr bwMode="auto">
          <a:xfrm>
            <a:off x="1416050" y="0"/>
            <a:ext cx="6313488" cy="6858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303</TotalTime>
  <Words>1848</Words>
  <Application>Microsoft Office PowerPoint</Application>
  <PresentationFormat>On-screen Show (4:3)</PresentationFormat>
  <Paragraphs>162</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Calibri</vt:lpstr>
      <vt:lpstr>Arial</vt:lpstr>
      <vt:lpstr>Times New Roman</vt:lpstr>
      <vt:lpstr>Blank</vt:lpstr>
      <vt:lpstr>Introduction to CDIO</vt:lpstr>
      <vt:lpstr>NỘI DUNG</vt:lpstr>
      <vt:lpstr>Why CDIO?</vt:lpstr>
      <vt:lpstr>Why CDIO?</vt:lpstr>
      <vt:lpstr>Why CDIO? DEVELOPMENT OF  ENGINEERING EDUCATION IN THE U.S.</vt:lpstr>
      <vt:lpstr>CDIO LÀ GÌ?</vt:lpstr>
      <vt:lpstr>CDIO LÀ GÌ?</vt:lpstr>
      <vt:lpstr>CDIO LÀ GÌ?</vt:lpstr>
      <vt:lpstr>CDIO LÀ GÌ?</vt:lpstr>
      <vt:lpstr>Slide 10</vt:lpstr>
      <vt:lpstr>Slide 11</vt:lpstr>
      <vt:lpstr>THẾ GIỚI ĐANG Ở ĐÂU?</vt:lpstr>
      <vt:lpstr>THẾ GIỚI ĐANG Ở ĐÂU?</vt:lpstr>
      <vt:lpstr>VIỆT NAM ĐANG Ở ĐÂU?</vt:lpstr>
      <vt:lpstr>CHÚNG TA ĐANG Ở ĐÂU?</vt:lpstr>
      <vt:lpstr>Quy trình cải cách CTĐT</vt:lpstr>
      <vt:lpstr>Quy trình cải cách CTĐT</vt:lpstr>
      <vt:lpstr>Quy trình cải cách CTĐT (tt.)</vt:lpstr>
      <vt:lpstr>Quy trình cải cách CTĐT (tt.)</vt:lpstr>
      <vt:lpstr>Quy trình cải cách CTĐT (tt.)</vt:lpstr>
      <vt:lpstr>Quy trình cải cách CTĐT (tt.)</vt:lpstr>
      <vt:lpstr>Quy trình cải cách CTĐT (tt.)</vt:lpstr>
      <vt:lpstr>Quy trình cải cách CTĐT (tt.)</vt:lpstr>
      <vt:lpstr>LỢI ÍCH CỦA VIỆC TRIỂN KHAI CDIO</vt:lpstr>
      <vt:lpstr>LỢI ÍCH CỦA VIỆC TRIỂN KHAI CDIO</vt:lpstr>
      <vt:lpstr>KHẢ NĂNG ÁP DỤNG TẠI NGÀNH CNTT</vt:lpstr>
      <vt:lpstr>XIN CẢM ƠN QUÍ THẦY CÔ!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 DUC</dc:creator>
  <cp:lastModifiedBy>MR DUC</cp:lastModifiedBy>
  <cp:revision>48</cp:revision>
  <dcterms:created xsi:type="dcterms:W3CDTF">2015-04-16T02:11:25Z</dcterms:created>
  <dcterms:modified xsi:type="dcterms:W3CDTF">2015-04-16T07:15:10Z</dcterms:modified>
</cp:coreProperties>
</file>