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68" r:id="rId4"/>
    <p:sldId id="259" r:id="rId5"/>
    <p:sldId id="276" r:id="rId6"/>
    <p:sldId id="260" r:id="rId7"/>
    <p:sldId id="263" r:id="rId8"/>
    <p:sldId id="261" r:id="rId9"/>
    <p:sldId id="262" r:id="rId10"/>
    <p:sldId id="265" r:id="rId11"/>
    <p:sldId id="277" r:id="rId12"/>
    <p:sldId id="266" r:id="rId13"/>
    <p:sldId id="267" r:id="rId14"/>
    <p:sldId id="269" r:id="rId15"/>
    <p:sldId id="270" r:id="rId16"/>
    <p:sldId id="272" r:id="rId17"/>
    <p:sldId id="271" r:id="rId18"/>
    <p:sldId id="273" r:id="rId19"/>
    <p:sldId id="274" r:id="rId20"/>
    <p:sldId id="278" r:id="rId21"/>
    <p:sldId id="26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FD033-315D-4DA0-A4ED-43170F5C5EE9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43F9A6-A324-47B5-B169-A42136E77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73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B936-9549-4B90-BE54-79212C5C9FEE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1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0E44-3F36-44E6-92AA-D299DFFF6BBB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0192A-FA06-466A-99C8-A21131CD1D07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1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896FF-CCC7-488E-9A38-F3D997FA801F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0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37C68-B545-46B7-8285-129F3F85DFA3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12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67FA-7C67-40C4-A865-2686B13483A0}" type="datetime1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0B9FB-C5A1-4320-97DB-068B47888614}" type="datetime1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0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91A1-DFEA-4041-97CC-5295DB4BD3A2}" type="datetime1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6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4AE7-B350-4AA0-962E-0A81F64A68B6}" type="datetime1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7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173E0-E1C5-4101-A20D-1CADE635FCB0}" type="datetime1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2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D8CF-2AFE-47C7-B1B0-3AD8B9EC7DC3}" type="datetime1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6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E4E00-3924-46DD-8773-E3E52589D508}" type="datetime1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41D70-E2E7-418A-8835-13C93FCAA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0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TỔNG QUAN VỀ CHƯƠNG TRÌNH ĐÀO TẠO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/>
              <a:t>Nhóm thư ký CDIO</a:t>
            </a:r>
          </a:p>
          <a:p>
            <a:endParaRPr lang="en-US"/>
          </a:p>
        </p:txBody>
      </p:sp>
      <p:pic>
        <p:nvPicPr>
          <p:cNvPr id="1026" name="Picture 2" descr="http://img.photobucket.com/albums/v436/passion4architecture/Logo%20and%20Corporate%20Identity%205/Logo_cdio_Conceive-Design-Implement-Operate_US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74" y="-346364"/>
            <a:ext cx="2611526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doanhoidaihocthudaumot.edu.vn/Images/TinTuc/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966" y="363828"/>
            <a:ext cx="1311814" cy="1170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36574" y="565716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(Nguồn: </a:t>
            </a:r>
            <a:r>
              <a:rPr lang="vi-VN" sz="1200">
                <a:latin typeface="Arial" panose="020B0604020202020204" pitchFamily="34" charset="0"/>
                <a:cs typeface="Arial" panose="020B0604020202020204" pitchFamily="34" charset="0"/>
              </a:rPr>
              <a:t>Nguyễn Hữu Lộc, Phạm Công Bằng, Lê Ngọc Quỳnh Lam, “Chương trình đào tạo tích hợp – Từ thiết kế đến vận hành,” NXB ĐH QG TP.HCM, 2014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860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Thời gian đào tạo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Điều 35, 36, 38 Luật Giáo dục Đại học 2012 liên quan đến thời gian đào tạo.</a:t>
            </a:r>
          </a:p>
          <a:p>
            <a:pPr lvl="1"/>
            <a:r>
              <a:rPr lang="en-US" smtClean="0"/>
              <a:t>Điều 38:</a:t>
            </a:r>
          </a:p>
          <a:p>
            <a:pPr lvl="2"/>
            <a:r>
              <a:rPr lang="en-US" smtClean="0"/>
              <a:t>Đào tạo trình độ Cao đẳng: 2-3 năm học tùy theo ngành nghề đào tạo đối với người có bằng TN THPT hoặc bằng TC</a:t>
            </a:r>
          </a:p>
          <a:p>
            <a:pPr lvl="2"/>
            <a:r>
              <a:rPr lang="en-US" smtClean="0"/>
              <a:t>Đào tạo trình độ Đại học: 4-6 năm học</a:t>
            </a:r>
          </a:p>
          <a:p>
            <a:pPr lvl="2"/>
            <a:r>
              <a:rPr lang="en-US" smtClean="0"/>
              <a:t>v.v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6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Thời gian đào tạo (tt.)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mtClean="0"/>
              <a:t>Trong </a:t>
            </a:r>
            <a:r>
              <a:rPr lang="en-US" smtClean="0"/>
              <a:t>Điều 2, thông tư 57/2012/TT-BGDĐT “Sửa đổi, bổ sung một số điều của </a:t>
            </a:r>
            <a:r>
              <a:rPr lang="en-GB" smtClean="0"/>
              <a:t>Quy chế đào tạo đại học và cao đẳng hệ chính quy theo hệ thống tín chỉ </a:t>
            </a:r>
            <a:r>
              <a:rPr lang="en-US" smtClean="0"/>
              <a:t>ban hành kèm theo Quyết định số 43/2007/QĐ-BGDĐT..” </a:t>
            </a:r>
          </a:p>
          <a:p>
            <a:pPr marL="400050" lvl="1" indent="0">
              <a:buNone/>
            </a:pPr>
            <a:r>
              <a:rPr lang="en-GB" smtClean="0"/>
              <a:t>“</a:t>
            </a:r>
            <a:r>
              <a:rPr lang="en-GB" i="1" smtClean="0"/>
              <a:t>4</a:t>
            </a:r>
            <a:r>
              <a:rPr lang="en-GB" i="1"/>
              <a:t>. Hiệu trưởng ban hành chương trình thực hiện trong trường mình, với khối lượng của mỗi chương trình </a:t>
            </a:r>
            <a:r>
              <a:rPr lang="en-GB" b="1" i="1"/>
              <a:t>không dưới </a:t>
            </a:r>
            <a:r>
              <a:rPr lang="en-GB" i="1"/>
              <a:t>180 tín chỉ đối với khoá đại học 6 năm; 150 tín chỉ đối với khoá đại học 5 năm; </a:t>
            </a:r>
            <a:r>
              <a:rPr lang="en-GB" b="1" i="1"/>
              <a:t>120 tín chỉ đối với khoá đại học 4 năm</a:t>
            </a:r>
            <a:r>
              <a:rPr lang="en-GB" i="1"/>
              <a:t>; 90 tín chỉ đối với khoá cao đẳng 3 năm; 60 tín chỉ đối với khoá cao đẳng 2 năm</a:t>
            </a:r>
            <a:r>
              <a:rPr lang="en-GB"/>
              <a:t>.”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15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Thời gian đào tạo (tt.)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297907"/>
              </p:ext>
            </p:extLst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Hoa</a:t>
                      </a:r>
                      <a:r>
                        <a:rPr lang="en-US" baseline="0" smtClean="0"/>
                        <a:t> Kỳ </a:t>
                      </a:r>
                      <a:br>
                        <a:rPr lang="en-US" baseline="0" smtClean="0"/>
                      </a:br>
                      <a:r>
                        <a:rPr lang="en-US" baseline="0" smtClean="0"/>
                        <a:t>(tín chỉ)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Nhật</a:t>
                      </a:r>
                      <a:br>
                        <a:rPr lang="en-US" smtClean="0"/>
                      </a:br>
                      <a:r>
                        <a:rPr lang="en-US" smtClean="0"/>
                        <a:t>(tín</a:t>
                      </a:r>
                      <a:r>
                        <a:rPr lang="en-US" baseline="0" smtClean="0"/>
                        <a:t> chỉ)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Thái</a:t>
                      </a:r>
                      <a:br>
                        <a:rPr lang="en-US" smtClean="0"/>
                      </a:br>
                      <a:r>
                        <a:rPr lang="en-US" smtClean="0"/>
                        <a:t>(tín</a:t>
                      </a:r>
                      <a:r>
                        <a:rPr lang="en-US" baseline="0" smtClean="0"/>
                        <a:t> chỉ)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Châu</a:t>
                      </a:r>
                      <a:r>
                        <a:rPr lang="en-US" baseline="0" smtClean="0"/>
                        <a:t> Âu</a:t>
                      </a:r>
                      <a:br>
                        <a:rPr lang="en-US" baseline="0" smtClean="0"/>
                      </a:br>
                      <a:r>
                        <a:rPr lang="en-US" baseline="0" smtClean="0"/>
                        <a:t>(ECTS)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120</a:t>
                      </a:r>
                      <a:r>
                        <a:rPr lang="en-US" baseline="0" smtClean="0"/>
                        <a:t> – 136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120 – 135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120 – 150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180</a:t>
                      </a:r>
                      <a:endParaRPr lang="en-US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 4 năm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3</a:t>
                      </a:r>
                      <a:r>
                        <a:rPr lang="en-US" baseline="0" smtClean="0"/>
                        <a:t> năm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505200"/>
            <a:ext cx="8229600" cy="2620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ĐH TDM</a:t>
            </a:r>
          </a:p>
          <a:p>
            <a:pPr lvl="1"/>
            <a:r>
              <a:rPr lang="en-US" smtClean="0"/>
              <a:t>Cao đẳng: 110 tín chỉ, 3 năm học</a:t>
            </a:r>
          </a:p>
          <a:p>
            <a:pPr lvl="1"/>
            <a:r>
              <a:rPr lang="en-US" smtClean="0"/>
              <a:t>Đại học: 140 tín chỉ, 4 năm học</a:t>
            </a:r>
          </a:p>
          <a:p>
            <a:pPr marL="457200" lvl="1" indent="0">
              <a:buNone/>
            </a:pPr>
            <a:r>
              <a:rPr lang="en-US" smtClean="0"/>
              <a:t>(không bao gồm phần nội dung Giáo dục thể chất và Giáo dục quốc phòng – an ninh)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48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Cấu trúc chương trình đào tạo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Theo [1], cấu trúc CTĐT được thiết kế sao cho:</a:t>
            </a:r>
          </a:p>
          <a:p>
            <a:pPr lvl="1"/>
            <a:r>
              <a:rPr lang="en-US" smtClean="0"/>
              <a:t>Các học phần có sự kết hợp và củng cố lẫn nhau.</a:t>
            </a:r>
          </a:p>
          <a:p>
            <a:pPr lvl="1"/>
            <a:r>
              <a:rPr lang="en-US" smtClean="0"/>
              <a:t>Thể hiện được chiều rộng, chiều sâu, tính chặt chẽ và tính có tổ chức của các học phần.</a:t>
            </a:r>
          </a:p>
          <a:p>
            <a:pPr lvl="1"/>
            <a:r>
              <a:rPr lang="en-US" smtClean="0"/>
              <a:t>Có sự ổn định tương đối mặc dù CTĐT thường xuyên đổi mới</a:t>
            </a:r>
          </a:p>
          <a:p>
            <a:r>
              <a:rPr lang="en-US" smtClean="0"/>
              <a:t>Cấu trúc CTĐT bao gồm:</a:t>
            </a:r>
          </a:p>
          <a:p>
            <a:pPr lvl="1"/>
            <a:r>
              <a:rPr lang="en-US" smtClean="0"/>
              <a:t>Các học phần cơ bản,</a:t>
            </a:r>
          </a:p>
          <a:p>
            <a:pPr lvl="1"/>
            <a:r>
              <a:rPr lang="en-US" smtClean="0"/>
              <a:t>Các học phần cơ sở ngành, chuyên ngành, và</a:t>
            </a:r>
          </a:p>
          <a:p>
            <a:pPr lvl="1"/>
            <a:r>
              <a:rPr lang="en-US" smtClean="0"/>
              <a:t>Tiểu luận hoặc khóa luận tốt nghiệp.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60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Cấu trúc chương trình đào tạo (tt.)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mtClean="0"/>
              <a:t>Ví dụ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613672"/>
              </p:ext>
            </p:extLst>
          </p:nvPr>
        </p:nvGraphicFramePr>
        <p:xfrm>
          <a:off x="381000" y="2057400"/>
          <a:ext cx="7924800" cy="3429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28575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0">
                          <a:effectLst/>
                        </a:rPr>
                        <a:t>Số tín chỉ</a:t>
                      </a:r>
                      <a:endParaRPr lang="en-US" sz="1300" b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Các khối kiến thức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43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</a:rPr>
                        <a:t>Toán và Khoa học tự nhiên</a:t>
                      </a:r>
                      <a:endParaRPr lang="en-US" sz="13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</a:rPr>
                        <a:t>Cơ sở Kỹ thuật, ngành và chuyên ngành</a:t>
                      </a:r>
                      <a:endParaRPr lang="en-US" sz="13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</a:rPr>
                        <a:t>Kiến thức Chính trị, Kinh tế, Văn hóa, Xã hội</a:t>
                      </a:r>
                      <a:endParaRPr lang="en-US" sz="13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</a:rPr>
                        <a:t>Khác</a:t>
                      </a:r>
                      <a:endParaRPr lang="en-US" sz="13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</a:tr>
              <a:tr h="571500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CTĐT ĐH Bách Khoa TP.HCM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Max 140 tc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Min 32 tc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80-84 tc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16-22 tc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 tc (Anh Văn)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71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100%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32 tc hoặc min 25%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57-61%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11-14%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5%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857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Đối chiếu chuẩn kiểm định ABET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Yêu cầu tối thiểu cho CTĐT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sym typeface="Symbol"/>
                        </a:rPr>
                        <a:t></a:t>
                      </a:r>
                      <a:r>
                        <a:rPr lang="en-US" sz="1300">
                          <a:effectLst/>
                        </a:rPr>
                        <a:t> 25% hoặc min 32 tc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sym typeface="Symbol"/>
                        </a:rPr>
                        <a:t></a:t>
                      </a:r>
                      <a:r>
                        <a:rPr lang="en-US" sz="1300">
                          <a:effectLst/>
                        </a:rPr>
                        <a:t> 48 tc hoặc 37,5%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12,5%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en-US" sz="13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1729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Cấu trúc chương trình đào tạo (tt.)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Khối kiến thức giáo dục đại cương</a:t>
            </a:r>
          </a:p>
          <a:p>
            <a:pPr lvl="1"/>
            <a:r>
              <a:rPr lang="en-US" smtClean="0"/>
              <a:t>Lĩnh vực KHXH, KH nhân văn, toán và KH tự nhiên.</a:t>
            </a:r>
          </a:p>
          <a:p>
            <a:r>
              <a:rPr lang="en-US" smtClean="0"/>
              <a:t>Khối kiến thức giáo dục chuyên nghiệp</a:t>
            </a:r>
          </a:p>
          <a:p>
            <a:pPr lvl="1"/>
            <a:r>
              <a:rPr lang="en-US" smtClean="0"/>
              <a:t>Nhóm kiến thức cơ sở (của ngành hoặc liên ngành)</a:t>
            </a:r>
          </a:p>
          <a:p>
            <a:pPr lvl="1"/>
            <a:r>
              <a:rPr lang="en-US" smtClean="0"/>
              <a:t>Nhóm kiến thức chuyên ngành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983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Quy định về cấu trúc CTĐT của ĐH TDM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Mục tiêu đào tạo</a:t>
            </a:r>
          </a:p>
          <a:p>
            <a:pPr marL="857250" lvl="1" indent="-457200">
              <a:buFontTx/>
              <a:buChar char="-"/>
            </a:pPr>
            <a:r>
              <a:rPr lang="en-US" smtClean="0"/>
              <a:t>Mục tiêu chung</a:t>
            </a:r>
          </a:p>
          <a:p>
            <a:pPr marL="857250" lvl="1" indent="-457200">
              <a:buFontTx/>
              <a:buChar char="-"/>
            </a:pPr>
            <a:r>
              <a:rPr lang="en-US" smtClean="0"/>
              <a:t>Mục tiêu cụ thể: Kiến thức, kỹ năng, thái độ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Thời gian đào tạo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Khối lượng kiến thức toàn khóa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Đối tượng tuyển sinh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Quy trình đào tạo, điều kiện tốt nghiệp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Thang điểm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Nội dung chương trình</a:t>
            </a:r>
          </a:p>
          <a:p>
            <a:pPr marL="857250" lvl="1" indent="-457200">
              <a:buFontTx/>
              <a:buChar char="-"/>
            </a:pPr>
            <a:r>
              <a:rPr lang="en-US" smtClean="0"/>
              <a:t>Cấu trúc chương trình đào tạo: Kiến thức GD đại cương, GD chuyên nghiệp, Tốt nghiệp</a:t>
            </a:r>
          </a:p>
          <a:p>
            <a:pPr marL="857250" lvl="1" indent="-457200">
              <a:buFontTx/>
              <a:buChar char="-"/>
            </a:pPr>
            <a:r>
              <a:rPr lang="en-US" smtClean="0"/>
              <a:t>Nội dung chương trình chi tiết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Kế hoạch giảng dạy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Hướng dẫn thực hiện chương trình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2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Chương trình đào tạo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Tyler (1949) [3] cho rằng: CTĐT về cấu trúc phải có 4 phần cơ bản:</a:t>
            </a:r>
          </a:p>
          <a:p>
            <a:pPr marL="971550" lvl="1" indent="-514350">
              <a:buAutoNum type="arabicPeriod"/>
            </a:pPr>
            <a:r>
              <a:rPr lang="en-US" smtClean="0"/>
              <a:t>Mục tiêu đào tạo</a:t>
            </a:r>
          </a:p>
          <a:p>
            <a:pPr marL="971550" lvl="1" indent="-514350">
              <a:buAutoNum type="arabicPeriod"/>
            </a:pPr>
            <a:r>
              <a:rPr lang="en-US" smtClean="0"/>
              <a:t>Nội dung đào tạo</a:t>
            </a:r>
          </a:p>
          <a:p>
            <a:pPr marL="971550" lvl="1" indent="-514350">
              <a:buAutoNum type="arabicPeriod"/>
            </a:pPr>
            <a:r>
              <a:rPr lang="en-US" smtClean="0"/>
              <a:t>Quy trình đào tạo hay chương trình giảng dạy</a:t>
            </a:r>
          </a:p>
          <a:p>
            <a:pPr marL="971550" lvl="1" indent="-514350">
              <a:buAutoNum type="arabicPeriod"/>
            </a:pPr>
            <a:r>
              <a:rPr lang="en-US" smtClean="0"/>
              <a:t>Phương pháp đánh giá kết quả đào tạo</a:t>
            </a:r>
          </a:p>
          <a:p>
            <a:pPr marL="514350" indent="-457200"/>
            <a:r>
              <a:rPr lang="en-US" smtClean="0"/>
              <a:t>Chương trình giảng dạy phải được cấp có thẩm quyền phê duyệt.</a:t>
            </a:r>
          </a:p>
        </p:txBody>
      </p:sp>
    </p:spTree>
    <p:extLst>
      <p:ext uri="{BB962C8B-B14F-4D97-AF65-F5344CB8AC3E}">
        <p14:creationId xmlns:p14="http://schemas.microsoft.com/office/powerpoint/2010/main" val="216406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Chương trình đào tạo (tt.)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Điều 36, Luật Giáo dục Đại học 2012 [2]</a:t>
            </a:r>
          </a:p>
          <a:p>
            <a:pPr marL="0" indent="0">
              <a:buNone/>
            </a:pPr>
            <a:r>
              <a:rPr lang="vi-VN" b="1" i="1"/>
              <a:t>Điều 36. Chương trình, giáo trình giáo dục đại học</a:t>
            </a:r>
            <a:endParaRPr lang="vi-VN" i="1"/>
          </a:p>
          <a:p>
            <a:pPr marL="0" indent="0">
              <a:buNone/>
            </a:pPr>
            <a:r>
              <a:rPr lang="vi-VN" i="1"/>
              <a:t>1. Chương trình đào tạo:</a:t>
            </a:r>
          </a:p>
          <a:p>
            <a:pPr marL="0" indent="0">
              <a:buNone/>
            </a:pPr>
            <a:r>
              <a:rPr lang="vi-VN" i="1"/>
              <a:t>a) Chương trình đào tạo trình độ cao đẳng, đại học gồm: mục tiêu, chuẩn kiến thức, kỹ năng của người học sau khi tốt nghiệp; nội dung đào tạo, phương pháp đánh giá đối với mỗi môn học và ngành học, trình độ đào tạo; bảo đảm yêu cầu liên thông giữa các trình độ và với các chương trình đào tạo khác;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5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Học phần và Tín chỉ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Điều 3. </a:t>
            </a:r>
            <a:r>
              <a:rPr lang="vi-VN" smtClean="0"/>
              <a:t>Quy chế đào tạo đại học và cao đẳng hệ chính quy theo hệ thống tín chỉ</a:t>
            </a:r>
            <a:r>
              <a:rPr lang="en-US" smtClean="0"/>
              <a:t> số 43/2007/QĐ-BGD&amp;ĐT</a:t>
            </a:r>
          </a:p>
          <a:p>
            <a:pPr lvl="1"/>
            <a:r>
              <a:rPr lang="en-US" smtClean="0"/>
              <a:t>Học phần là khối lượng kiến thức tương đối trọn vẹn. 2 – 4 tín chỉ</a:t>
            </a:r>
          </a:p>
          <a:p>
            <a:pPr lvl="1"/>
            <a:r>
              <a:rPr lang="en-US" smtClean="0"/>
              <a:t>Học phần bắt buộc, tự chọn</a:t>
            </a:r>
          </a:p>
          <a:p>
            <a:pPr lvl="1"/>
            <a:r>
              <a:rPr lang="en-US" smtClean="0"/>
              <a:t>Tín chỉ được dùng để tính khối lượng học tập của SV. Một tín chỉ 15 tiết học LT; 30-45 tiết TH, TN, hoặc thảo luận; 45-90 giờ thực tập tại cơ sở; 45-60 giờ làm tiểu luận, bài tập lớn, hoặc đồ án, khóa luận TN</a:t>
            </a:r>
          </a:p>
          <a:p>
            <a:pPr lvl="1"/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1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Mục tiêu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Sau khi tham dự seminar này, người nghe</a:t>
            </a:r>
          </a:p>
          <a:p>
            <a:pPr lvl="1"/>
            <a:r>
              <a:rPr lang="en-US" smtClean="0"/>
              <a:t>Hiểu được khái niệm về đào tạo,</a:t>
            </a:r>
          </a:p>
          <a:p>
            <a:pPr lvl="1"/>
            <a:r>
              <a:rPr lang="en-US" smtClean="0"/>
              <a:t>Hiểu được chương trình đào tạo,</a:t>
            </a:r>
          </a:p>
          <a:p>
            <a:pPr lvl="1"/>
            <a:r>
              <a:rPr lang="en-US" smtClean="0"/>
              <a:t>Hiểu được mục tiêu đào tạo,</a:t>
            </a:r>
          </a:p>
          <a:p>
            <a:pPr lvl="1"/>
            <a:r>
              <a:rPr lang="en-US" smtClean="0"/>
              <a:t>Hiểu được học phần và tín chỉ,</a:t>
            </a:r>
          </a:p>
          <a:p>
            <a:pPr lvl="1"/>
            <a:r>
              <a:rPr lang="en-US" smtClean="0"/>
              <a:t>Hiểu được thời lượng đào tạo, </a:t>
            </a:r>
          </a:p>
          <a:p>
            <a:pPr lvl="1"/>
            <a:r>
              <a:rPr lang="en-US" smtClean="0"/>
              <a:t>Hiểu được cấu trúc chương trình đào tạo.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4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Tóm tắt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Luật Giáo dục Đại học 2012</a:t>
            </a:r>
          </a:p>
          <a:p>
            <a:r>
              <a:rPr lang="en-GB" smtClean="0"/>
              <a:t>Quy chế đào tạo đại học và cao đẳng hệ chính quy theo hệ thống tín chỉ </a:t>
            </a:r>
            <a:r>
              <a:rPr lang="en-US" smtClean="0"/>
              <a:t>ban hành kèm theo Quyết định số 43/2007/QĐ-BGDĐT</a:t>
            </a:r>
          </a:p>
          <a:p>
            <a:r>
              <a:rPr lang="en-US" smtClean="0"/>
              <a:t>Thông tư 57/2012/TT-BGDĐT “Sửa đổi, bổ sung một số điều của </a:t>
            </a:r>
            <a:r>
              <a:rPr lang="en-GB" smtClean="0"/>
              <a:t>Quy chế đào tạo đại học và cao đẳng hệ chính quy theo hệ thống tín chỉ </a:t>
            </a:r>
            <a:r>
              <a:rPr lang="en-US" smtClean="0"/>
              <a:t>ban hành kèm theo Quyết định số 43/2007/QĐ-BGDĐT..” 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54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Tài liệu tham khảo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mtClean="0"/>
              <a:t>[1] Nguyễn Hữu Lộc, Phạm Công Bằng, Lê Ngọc Quỳnh Lam, “</a:t>
            </a:r>
            <a:r>
              <a:rPr lang="en-US" i="1" smtClean="0"/>
              <a:t>Chương trình đào tạo tích hợp – Từ thiết kế đến vận hành</a:t>
            </a:r>
            <a:r>
              <a:rPr lang="en-US" smtClean="0"/>
              <a:t>,” NXB ĐH QG TP.HCM, 2014</a:t>
            </a:r>
          </a:p>
          <a:p>
            <a:pPr marL="0" indent="0">
              <a:buNone/>
            </a:pPr>
            <a:r>
              <a:rPr lang="en-US" smtClean="0"/>
              <a:t>[2] Luật Giáo dục Đại học số: 08/2012/QH13, ngày 18/6/2012</a:t>
            </a:r>
          </a:p>
          <a:p>
            <a:pPr marL="0" indent="0">
              <a:buNone/>
            </a:pPr>
            <a:r>
              <a:rPr lang="en-US" smtClean="0"/>
              <a:t>[3] Tim L. Wentling, Guide to Curriculum Development, FAO, 1993.</a:t>
            </a:r>
          </a:p>
          <a:p>
            <a:pPr marL="0" indent="0">
              <a:buNone/>
            </a:pPr>
            <a:r>
              <a:rPr lang="en-US" smtClean="0"/>
              <a:t>[4] Thông tư 57/2012/TT-BGDĐT “Sửa đổi, bổ sung một số điều của </a:t>
            </a:r>
            <a:r>
              <a:rPr lang="en-GB" smtClean="0"/>
              <a:t>Quy chế đào tạo đại học và cao đẳng hệ chính quy theo hệ thống tín chỉ </a:t>
            </a:r>
            <a:r>
              <a:rPr lang="en-US" smtClean="0"/>
              <a:t>ban hành kèm theo Quyết định số 43/2007/QĐ-BGDĐT..” 27/12/2012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61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Tại sao theo đề xướng CDIO?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Phương pháp xây dựng và phát triển CTĐT</a:t>
            </a:r>
          </a:p>
          <a:p>
            <a:r>
              <a:rPr lang="en-US" smtClean="0"/>
              <a:t>Quy trình đảm bảo tính khoa học, logic, và tính thực tiễn chặt chẽ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 đào tạo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Đào tạo là các hoạt động truyền tải thông tin và dữ liệu từng giảng viên sang sinh viên.</a:t>
            </a:r>
          </a:p>
          <a:p>
            <a:pPr lvl="1"/>
            <a:r>
              <a:rPr lang="en-US" smtClean="0"/>
              <a:t>Làm thay đổi về </a:t>
            </a:r>
            <a:r>
              <a:rPr lang="en-US" i="1" smtClean="0"/>
              <a:t>kiến thức</a:t>
            </a:r>
            <a:r>
              <a:rPr lang="en-US" smtClean="0"/>
              <a:t>, </a:t>
            </a:r>
            <a:r>
              <a:rPr lang="en-US" i="1" smtClean="0"/>
              <a:t>kỹ năng </a:t>
            </a:r>
            <a:r>
              <a:rPr lang="en-US" smtClean="0"/>
              <a:t>và </a:t>
            </a:r>
            <a:r>
              <a:rPr lang="en-US" i="1" smtClean="0"/>
              <a:t>thái độ </a:t>
            </a:r>
            <a:r>
              <a:rPr lang="en-US" smtClean="0"/>
              <a:t>của SV từ mức độ thấp đến mức độ cao.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1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Chương trình đào tạo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mtClean="0"/>
              <a:t>Điều 2, thông tư 57/2012/TT-BGDĐT “Sửa </a:t>
            </a:r>
            <a:r>
              <a:rPr lang="en-US"/>
              <a:t>đổi, bổ sung một số điều của </a:t>
            </a:r>
            <a:r>
              <a:rPr lang="en-GB"/>
              <a:t>Quy chế đào tạo đại học và cao đẳng hệ chính quy theo hệ thống tín chỉ </a:t>
            </a:r>
            <a:r>
              <a:rPr lang="en-US"/>
              <a:t>ban hành kèm theo Quyết định số </a:t>
            </a:r>
            <a:r>
              <a:rPr lang="en-US" smtClean="0"/>
              <a:t>43/2007/QĐ-BGDĐT..” </a:t>
            </a:r>
          </a:p>
          <a:p>
            <a:pPr lvl="1"/>
            <a:r>
              <a:rPr lang="en-GB" i="1"/>
              <a:t>Chương trình đào tạo (sau đây gọi tắt là chương trình) cần thể hiện rõ: trình độ đào tạo; đối tượng đào tạo, điều kiện nhập học và điều kiện tốt nghiệp; mục tiêu đào tạo, chuẩn kiến thức, kỹ năng của người học khi tốt nghiệp; khối lượng kiến thức lý thuyết, thực hành, thực tập; kế hoạch đào tạo theo thời gian thiết kế; phương pháp và hình thức đào tạo; cách thức đánh giá kết quả học tập; các điều kiện thực hiện chương </a:t>
            </a:r>
            <a:r>
              <a:rPr lang="en-GB" i="1" smtClean="0"/>
              <a:t>trình</a:t>
            </a:r>
            <a:r>
              <a:rPr lang="en-GB" smtClean="0"/>
              <a:t>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10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Mục tiêu đào tạo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smtClean="0"/>
              <a:t>Luật Giáo dục Đại học 2012 [2]</a:t>
            </a:r>
          </a:p>
          <a:p>
            <a:pPr marL="0" indent="0">
              <a:buNone/>
            </a:pPr>
            <a:r>
              <a:rPr lang="vi-VN" sz="2400" i="1" smtClean="0">
                <a:latin typeface="Calibri (Body)"/>
              </a:rPr>
              <a:t>Điều 5. Mục tiêu của giáo dục đại học</a:t>
            </a:r>
          </a:p>
          <a:p>
            <a:pPr marL="0" indent="0">
              <a:buNone/>
            </a:pPr>
            <a:r>
              <a:rPr lang="vi-VN" sz="2400" i="1" smtClean="0">
                <a:latin typeface="Calibri (Body)"/>
              </a:rPr>
              <a:t>1. Mục tiêu chung</a:t>
            </a:r>
          </a:p>
          <a:p>
            <a:pPr marL="0" indent="0">
              <a:buNone/>
            </a:pPr>
            <a:r>
              <a:rPr lang="vi-VN" sz="2400" i="1" smtClean="0">
                <a:latin typeface="Calibri (Body)"/>
              </a:rPr>
              <a:t>a) Đào tạo nhân lực, nâng cao dân trí, bồi dưỡng nhân tài; nghiên cứu khoa học, công nghệ tạo ra tri thức, sản phẩm mới, phục vụ yêu cầu phát triển kinh tế - xã hội, bảo đảm quốc phòng, an ninh và hội nhập quốc tế;</a:t>
            </a:r>
          </a:p>
          <a:p>
            <a:pPr marL="0" indent="0">
              <a:buNone/>
            </a:pPr>
            <a:r>
              <a:rPr lang="vi-VN" sz="2400" i="1" smtClean="0">
                <a:latin typeface="Calibri (Body)"/>
              </a:rPr>
              <a:t>b) Đào tạo người học có phẩm chất chính trị, đạo đức; có kiến thức, kỹ năng thực hành nghề nghiệp, năng lực nghiên cứu và phát triển ứng dụng khoa học và công nghệ tương xứng với trình độ đào tạo; có sức khỏe; có khả năng sáng tạo và trách nhiệm nghề nghiệp, thích nghi với môi trường làm việc; có ý thức phục vụ nhân dân.</a:t>
            </a:r>
            <a:endParaRPr lang="en-US" sz="2400" i="1" smtClean="0">
              <a:latin typeface="Calibri (Body)"/>
            </a:endParaRP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6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Mục tiêu đào tạo (tt.)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Mục tiêu đào tạo quyết định cấu trúc CTĐT và nội dung GDĐH [1]</a:t>
            </a:r>
          </a:p>
          <a:p>
            <a:pPr lvl="1"/>
            <a:r>
              <a:rPr lang="en-US" smtClean="0"/>
              <a:t>Mục tiêu chung (lâu dài): chỉ thay đổi khi nền tảng KT-XH thay đổi, thể hiện qua cấu trúc CT.</a:t>
            </a:r>
          </a:p>
          <a:p>
            <a:pPr lvl="1"/>
            <a:r>
              <a:rPr lang="en-US" smtClean="0"/>
              <a:t>Mục tiêu cụ thể (trước mắt): luôn thay đổi tùy theo nhu cầu của xã hội, thể hiện qua nội dung CT.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5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Mục tiêu đào tạo (tt.)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Tiêu chuẩn 2 ABET: Mục tiêu đào tạo</a:t>
            </a:r>
          </a:p>
          <a:p>
            <a:pPr lvl="1"/>
            <a:r>
              <a:rPr lang="en-US" smtClean="0"/>
              <a:t>Mục tiêu đào tạo đòi hỏi </a:t>
            </a:r>
            <a:r>
              <a:rPr lang="en-US" i="1" smtClean="0"/>
              <a:t>phù hợp với sứ mạng </a:t>
            </a:r>
            <a:r>
              <a:rPr lang="en-US" smtClean="0"/>
              <a:t>của trường đại học và dựa trên góp ý của các thành phần liên quan đến người học: Doanh nghiệp, cựu SV, GV, …</a:t>
            </a:r>
          </a:p>
          <a:p>
            <a:r>
              <a:rPr lang="en-US" smtClean="0"/>
              <a:t>Phải </a:t>
            </a:r>
            <a:r>
              <a:rPr lang="en-US" i="1" smtClean="0"/>
              <a:t>mô tả khái quát </a:t>
            </a:r>
            <a:r>
              <a:rPr lang="en-US" smtClean="0"/>
              <a:t>những kết quả mà CTĐT có thể trang bị cho SV sau khai ra trường về chuyên môn, nghiệp vụ và cho sự nghiệp của họ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27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Mục tiêu đào tạo (tt.)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Mục tiêu đào tạo quyết định cấu trúc CTĐT và nội dung GDĐH</a:t>
            </a:r>
          </a:p>
          <a:p>
            <a:pPr lvl="1"/>
            <a:r>
              <a:rPr lang="en-US" smtClean="0"/>
              <a:t>Mục tiêu chung (lâu dài): chỉ thay đổi khi nền tảng KT-XH thay đổi, thể hiện qua cấu trúc CT.</a:t>
            </a:r>
          </a:p>
          <a:p>
            <a:pPr lvl="1"/>
            <a:r>
              <a:rPr lang="en-US" smtClean="0"/>
              <a:t>Mục tiêu cụ thể (trước mắt): luôn thay đổi tùy theo nhu cầu của xã hội, thể hiện qua nội dung CT.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1D70-E2E7-418A-8835-13C93FCAA3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91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1743</Words>
  <Application>Microsoft Office PowerPoint</Application>
  <PresentationFormat>On-screen Show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TỔNG QUAN VỀ CHƯƠNG TRÌNH ĐÀO TẠO</vt:lpstr>
      <vt:lpstr>Mục tiêu</vt:lpstr>
      <vt:lpstr>Tại sao theo đề xướng CDIO?</vt:lpstr>
      <vt:lpstr>Khái niệm đào tạo</vt:lpstr>
      <vt:lpstr>Chương trình đào tạo</vt:lpstr>
      <vt:lpstr>Mục tiêu đào tạo</vt:lpstr>
      <vt:lpstr>Mục tiêu đào tạo (tt.)</vt:lpstr>
      <vt:lpstr>Mục tiêu đào tạo (tt.)</vt:lpstr>
      <vt:lpstr>Mục tiêu đào tạo (tt.)</vt:lpstr>
      <vt:lpstr>Thời gian đào tạo</vt:lpstr>
      <vt:lpstr>Thời gian đào tạo (tt.)</vt:lpstr>
      <vt:lpstr>Thời gian đào tạo (tt.)</vt:lpstr>
      <vt:lpstr>Cấu trúc chương trình đào tạo</vt:lpstr>
      <vt:lpstr>Cấu trúc chương trình đào tạo (tt.)</vt:lpstr>
      <vt:lpstr>Cấu trúc chương trình đào tạo (tt.)</vt:lpstr>
      <vt:lpstr>Quy định về cấu trúc CTĐT của ĐH TDM</vt:lpstr>
      <vt:lpstr>Chương trình đào tạo</vt:lpstr>
      <vt:lpstr>Chương trình đào tạo (tt.)</vt:lpstr>
      <vt:lpstr>Học phần và Tín chỉ</vt:lpstr>
      <vt:lpstr>Tóm tắt</vt:lpstr>
      <vt:lpstr>Tài liệu tham khảo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Xây dựng Chuẩn đầu ra chương trình và Chuẩn đầu ra môn học</dc:title>
  <dc:creator>letuanh</dc:creator>
  <cp:lastModifiedBy>letuanh</cp:lastModifiedBy>
  <cp:revision>37</cp:revision>
  <dcterms:created xsi:type="dcterms:W3CDTF">2015-03-08T01:23:02Z</dcterms:created>
  <dcterms:modified xsi:type="dcterms:W3CDTF">2015-03-24T00:34:28Z</dcterms:modified>
</cp:coreProperties>
</file>